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77"/>
  </p:notesMasterIdLst>
  <p:handoutMasterIdLst>
    <p:handoutMasterId r:id="rId78"/>
  </p:handoutMasterIdLst>
  <p:sldIdLst>
    <p:sldId id="330" r:id="rId2"/>
    <p:sldId id="347" r:id="rId3"/>
    <p:sldId id="348" r:id="rId4"/>
    <p:sldId id="417" r:id="rId5"/>
    <p:sldId id="349" r:id="rId6"/>
    <p:sldId id="350" r:id="rId7"/>
    <p:sldId id="411" r:id="rId8"/>
    <p:sldId id="352" r:id="rId9"/>
    <p:sldId id="353" r:id="rId10"/>
    <p:sldId id="354" r:id="rId11"/>
    <p:sldId id="421" r:id="rId12"/>
    <p:sldId id="356" r:id="rId13"/>
    <p:sldId id="357" r:id="rId14"/>
    <p:sldId id="358" r:id="rId15"/>
    <p:sldId id="360" r:id="rId16"/>
    <p:sldId id="359" r:id="rId17"/>
    <p:sldId id="413" r:id="rId18"/>
    <p:sldId id="420" r:id="rId19"/>
    <p:sldId id="361" r:id="rId20"/>
    <p:sldId id="419" r:id="rId21"/>
    <p:sldId id="422" r:id="rId22"/>
    <p:sldId id="423" r:id="rId23"/>
    <p:sldId id="363" r:id="rId24"/>
    <p:sldId id="393" r:id="rId25"/>
    <p:sldId id="364" r:id="rId26"/>
    <p:sldId id="408" r:id="rId27"/>
    <p:sldId id="404" r:id="rId28"/>
    <p:sldId id="403" r:id="rId29"/>
    <p:sldId id="375" r:id="rId30"/>
    <p:sldId id="426" r:id="rId31"/>
    <p:sldId id="427" r:id="rId32"/>
    <p:sldId id="374" r:id="rId33"/>
    <p:sldId id="429" r:id="rId34"/>
    <p:sldId id="430" r:id="rId35"/>
    <p:sldId id="376" r:id="rId36"/>
    <p:sldId id="377" r:id="rId37"/>
    <p:sldId id="378" r:id="rId38"/>
    <p:sldId id="379" r:id="rId39"/>
    <p:sldId id="380" r:id="rId40"/>
    <p:sldId id="381" r:id="rId41"/>
    <p:sldId id="366" r:id="rId42"/>
    <p:sldId id="435" r:id="rId43"/>
    <p:sldId id="407" r:id="rId44"/>
    <p:sldId id="384" r:id="rId45"/>
    <p:sldId id="385" r:id="rId46"/>
    <p:sldId id="391" r:id="rId47"/>
    <p:sldId id="409" r:id="rId48"/>
    <p:sldId id="400" r:id="rId49"/>
    <p:sldId id="434" r:id="rId50"/>
    <p:sldId id="424" r:id="rId51"/>
    <p:sldId id="367" r:id="rId52"/>
    <p:sldId id="369" r:id="rId53"/>
    <p:sldId id="370" r:id="rId54"/>
    <p:sldId id="414" r:id="rId55"/>
    <p:sldId id="371" r:id="rId56"/>
    <p:sldId id="372" r:id="rId57"/>
    <p:sldId id="416" r:id="rId58"/>
    <p:sldId id="425" r:id="rId59"/>
    <p:sldId id="386" r:id="rId60"/>
    <p:sldId id="432" r:id="rId61"/>
    <p:sldId id="398" r:id="rId62"/>
    <p:sldId id="389" r:id="rId63"/>
    <p:sldId id="390" r:id="rId64"/>
    <p:sldId id="401" r:id="rId65"/>
    <p:sldId id="431" r:id="rId66"/>
    <p:sldId id="402" r:id="rId67"/>
    <p:sldId id="387" r:id="rId68"/>
    <p:sldId id="392" r:id="rId69"/>
    <p:sldId id="412" r:id="rId70"/>
    <p:sldId id="331" r:id="rId71"/>
    <p:sldId id="394" r:id="rId72"/>
    <p:sldId id="395" r:id="rId73"/>
    <p:sldId id="396" r:id="rId74"/>
    <p:sldId id="355" r:id="rId75"/>
    <p:sldId id="382" r:id="rId76"/>
  </p:sldIdLst>
  <p:sldSz cx="9144000" cy="6858000" type="screen4x3"/>
  <p:notesSz cx="6881813" cy="9296400"/>
  <p:defaultTextStyle>
    <a:defPPr>
      <a:defRPr lang="e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33" autoAdjust="0"/>
    <p:restoredTop sz="94667"/>
  </p:normalViewPr>
  <p:slideViewPr>
    <p:cSldViewPr snapToGrid="0">
      <p:cViewPr varScale="1">
        <p:scale>
          <a:sx n="60" d="100"/>
          <a:sy n="60" d="100"/>
        </p:scale>
        <p:origin x="1214" y="58"/>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9668"/>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handoutMaster" Target="handoutMasters/handoutMaster1.xml"/><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6.jpeg>
</file>

<file path=ppt/media/image17.jpeg>
</file>

<file path=ppt/media/image18.jpeg>
</file>

<file path=ppt/media/image19.jpeg>
</file>

<file path=ppt/media/image2.jpeg>
</file>

<file path=ppt/media/image20.png>
</file>

<file path=ppt/media/image3.jpeg>
</file>

<file path=ppt/media/image4.jpeg>
</file>

<file path=ppt/media/image5.jpe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990043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D6646A39-9D9C-4576-B76B-C83B690BB2B6}"/>
              </a:ext>
            </a:extLst>
          </p:cNvPr>
          <p:cNvSpPr>
            <a:spLocks noGrp="1" noRot="1" noChangeAspect="1" noChangeArrowheads="1" noTextEdit="1"/>
          </p:cNvSpPr>
          <p:nvPr>
            <p:ph type="sldImg"/>
          </p:nvPr>
        </p:nvSpPr>
        <p:spPr>
          <a:xfrm>
            <a:off x="1117600" y="696913"/>
            <a:ext cx="4648200" cy="3486150"/>
          </a:xfrm>
          <a:ln/>
        </p:spPr>
      </p:sp>
      <p:sp>
        <p:nvSpPr>
          <p:cNvPr id="23555" name="Rectangle 3">
            <a:extLst>
              <a:ext uri="{FF2B5EF4-FFF2-40B4-BE49-F238E27FC236}">
                <a16:creationId xmlns:a16="http://schemas.microsoft.com/office/drawing/2014/main"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2BE2D62-DA23-4A1C-BD18-BB29F30D2677}"/>
              </a:ext>
            </a:extLst>
          </p:cNvPr>
          <p:cNvSpPr>
            <a:spLocks noGrp="1" noRot="1" noChangeAspect="1" noChangeArrowheads="1" noTextEdit="1"/>
          </p:cNvSpPr>
          <p:nvPr>
            <p:ph type="sldImg"/>
          </p:nvPr>
        </p:nvSpPr>
        <p:spPr>
          <a:xfrm>
            <a:off x="1117600" y="696913"/>
            <a:ext cx="4648200" cy="3486150"/>
          </a:xfrm>
          <a:ln/>
        </p:spPr>
      </p:sp>
      <p:sp>
        <p:nvSpPr>
          <p:cNvPr id="27651" name="Rectangle 3">
            <a:extLst>
              <a:ext uri="{FF2B5EF4-FFF2-40B4-BE49-F238E27FC236}">
                <a16:creationId xmlns:a16="http://schemas.microsoft.com/office/drawing/2014/main"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F61F88E3-AC2E-45D7-A9AF-5C1FFFB92CB2}"/>
              </a:ext>
            </a:extLst>
          </p:cNvPr>
          <p:cNvSpPr>
            <a:spLocks noGrp="1" noRot="1" noChangeAspect="1" noChangeArrowheads="1" noTextEdit="1"/>
          </p:cNvSpPr>
          <p:nvPr>
            <p:ph type="sldImg"/>
          </p:nvPr>
        </p:nvSpPr>
        <p:spPr>
          <a:xfrm>
            <a:off x="1117600" y="696913"/>
            <a:ext cx="4648200" cy="3486150"/>
          </a:xfrm>
          <a:ln/>
        </p:spPr>
      </p:sp>
      <p:sp>
        <p:nvSpPr>
          <p:cNvPr id="31747" name="Rectangle 3">
            <a:extLst>
              <a:ext uri="{FF2B5EF4-FFF2-40B4-BE49-F238E27FC236}">
                <a16:creationId xmlns:a16="http://schemas.microsoft.com/office/drawing/2014/main"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41245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7212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722525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3365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778391D3-ADD6-4090-9893-F708D7093442}"/>
              </a:ext>
            </a:extLst>
          </p:cNvPr>
          <p:cNvSpPr>
            <a:spLocks noGrp="1" noRot="1" noChangeAspect="1" noChangeArrowheads="1" noTextEdit="1"/>
          </p:cNvSpPr>
          <p:nvPr>
            <p:ph type="sldImg"/>
          </p:nvPr>
        </p:nvSpPr>
        <p:spPr>
          <a:xfrm>
            <a:off x="1117600" y="696913"/>
            <a:ext cx="4648200" cy="3486150"/>
          </a:xfrm>
          <a:ln/>
        </p:spPr>
      </p:sp>
      <p:sp>
        <p:nvSpPr>
          <p:cNvPr id="45059" name="Rectangle 3">
            <a:extLst>
              <a:ext uri="{FF2B5EF4-FFF2-40B4-BE49-F238E27FC236}">
                <a16:creationId xmlns:a16="http://schemas.microsoft.com/office/drawing/2014/main"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263EBCDF-9BF5-4BA4-A046-5EF9DC6D4C3B}"/>
              </a:ext>
            </a:extLst>
          </p:cNvPr>
          <p:cNvSpPr>
            <a:spLocks noGrp="1" noRot="1" noChangeAspect="1" noChangeArrowheads="1" noTextEdit="1"/>
          </p:cNvSpPr>
          <p:nvPr>
            <p:ph type="sldImg"/>
          </p:nvPr>
        </p:nvSpPr>
        <p:spPr>
          <a:xfrm>
            <a:off x="1117600" y="696913"/>
            <a:ext cx="4648200" cy="3486150"/>
          </a:xfrm>
          <a:ln/>
        </p:spPr>
      </p:sp>
      <p:sp>
        <p:nvSpPr>
          <p:cNvPr id="47107" name="Rectangle 3">
            <a:extLst>
              <a:ext uri="{FF2B5EF4-FFF2-40B4-BE49-F238E27FC236}">
                <a16:creationId xmlns:a16="http://schemas.microsoft.com/office/drawing/2014/main"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935202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097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1EC14F13-9940-464D-96E0-6B1495E786A6}"/>
              </a:ext>
            </a:extLst>
          </p:cNvPr>
          <p:cNvSpPr>
            <a:spLocks noGrp="1" noRot="1" noChangeAspect="1" noChangeArrowheads="1" noTextEdit="1"/>
          </p:cNvSpPr>
          <p:nvPr>
            <p:ph type="sldImg"/>
          </p:nvPr>
        </p:nvSpPr>
        <p:spPr>
          <a:xfrm>
            <a:off x="1117600" y="696913"/>
            <a:ext cx="4648200" cy="3486150"/>
          </a:xfrm>
          <a:ln/>
        </p:spPr>
      </p:sp>
      <p:sp>
        <p:nvSpPr>
          <p:cNvPr id="64515" name="Rectangle 3">
            <a:extLst>
              <a:ext uri="{FF2B5EF4-FFF2-40B4-BE49-F238E27FC236}">
                <a16:creationId xmlns:a16="http://schemas.microsoft.com/office/drawing/2014/main"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DA55C65A-3BB8-4C4D-AEA1-3229F021DC06}"/>
              </a:ext>
            </a:extLst>
          </p:cNvPr>
          <p:cNvSpPr>
            <a:spLocks noGrp="1" noRot="1" noChangeAspect="1" noChangeArrowheads="1" noTextEdit="1"/>
          </p:cNvSpPr>
          <p:nvPr>
            <p:ph type="sldImg"/>
          </p:nvPr>
        </p:nvSpPr>
        <p:spPr>
          <a:xfrm>
            <a:off x="1117600" y="696913"/>
            <a:ext cx="4648200" cy="3486150"/>
          </a:xfrm>
          <a:ln/>
        </p:spPr>
      </p:sp>
      <p:sp>
        <p:nvSpPr>
          <p:cNvPr id="66563" name="Rectangle 3">
            <a:extLst>
              <a:ext uri="{FF2B5EF4-FFF2-40B4-BE49-F238E27FC236}">
                <a16:creationId xmlns:a16="http://schemas.microsoft.com/office/drawing/2014/main"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7682667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877498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613D277C-8B8F-4523-80FE-71129E615B82}"/>
              </a:ext>
            </a:extLst>
          </p:cNvPr>
          <p:cNvSpPr>
            <a:spLocks noGrp="1" noRot="1" noChangeAspect="1" noChangeArrowheads="1" noTextEdit="1"/>
          </p:cNvSpPr>
          <p:nvPr>
            <p:ph type="sldImg"/>
          </p:nvPr>
        </p:nvSpPr>
        <p:spPr>
          <a:xfrm>
            <a:off x="1117600" y="696913"/>
            <a:ext cx="4648200" cy="3486150"/>
          </a:xfrm>
          <a:ln/>
        </p:spPr>
      </p:sp>
      <p:sp>
        <p:nvSpPr>
          <p:cNvPr id="70659" name="Rectangle 3">
            <a:extLst>
              <a:ext uri="{FF2B5EF4-FFF2-40B4-BE49-F238E27FC236}">
                <a16:creationId xmlns:a16="http://schemas.microsoft.com/office/drawing/2014/main"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6B585EF5-7930-45AD-B664-C6D80F420C80}"/>
              </a:ext>
            </a:extLst>
          </p:cNvPr>
          <p:cNvSpPr>
            <a:spLocks noGrp="1" noRot="1" noChangeAspect="1" noChangeArrowheads="1" noTextEdit="1"/>
          </p:cNvSpPr>
          <p:nvPr>
            <p:ph type="sldImg"/>
          </p:nvPr>
        </p:nvSpPr>
        <p:spPr>
          <a:xfrm>
            <a:off x="1117600" y="696913"/>
            <a:ext cx="4648200" cy="3486150"/>
          </a:xfrm>
          <a:ln/>
        </p:spPr>
      </p:sp>
      <p:sp>
        <p:nvSpPr>
          <p:cNvPr id="72707" name="Rectangle 3">
            <a:extLst>
              <a:ext uri="{FF2B5EF4-FFF2-40B4-BE49-F238E27FC236}">
                <a16:creationId xmlns:a16="http://schemas.microsoft.com/office/drawing/2014/main"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6A88387A-220D-46DE-87B0-5AB53B8B9714}"/>
              </a:ext>
            </a:extLst>
          </p:cNvPr>
          <p:cNvSpPr>
            <a:spLocks noGrp="1" noRot="1" noChangeAspect="1" noChangeArrowheads="1" noTextEdit="1"/>
          </p:cNvSpPr>
          <p:nvPr>
            <p:ph type="sldImg"/>
          </p:nvPr>
        </p:nvSpPr>
        <p:spPr>
          <a:xfrm>
            <a:off x="1117600" y="696913"/>
            <a:ext cx="4648200" cy="3486150"/>
          </a:xfrm>
          <a:ln/>
        </p:spPr>
      </p:sp>
      <p:sp>
        <p:nvSpPr>
          <p:cNvPr id="74755" name="Rectangle 3">
            <a:extLst>
              <a:ext uri="{FF2B5EF4-FFF2-40B4-BE49-F238E27FC236}">
                <a16:creationId xmlns:a16="http://schemas.microsoft.com/office/drawing/2014/main"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DA32F06E-769C-4B1C-9E7C-D9FC05F6F8C7}"/>
              </a:ext>
            </a:extLst>
          </p:cNvPr>
          <p:cNvSpPr>
            <a:spLocks noGrp="1" noRot="1" noChangeAspect="1" noChangeArrowheads="1" noTextEdit="1"/>
          </p:cNvSpPr>
          <p:nvPr>
            <p:ph type="sldImg"/>
          </p:nvPr>
        </p:nvSpPr>
        <p:spPr>
          <a:xfrm>
            <a:off x="1117600" y="696913"/>
            <a:ext cx="4648200" cy="3486150"/>
          </a:xfrm>
          <a:ln/>
        </p:spPr>
      </p:sp>
      <p:sp>
        <p:nvSpPr>
          <p:cNvPr id="76803" name="Rectangle 3">
            <a:extLst>
              <a:ext uri="{FF2B5EF4-FFF2-40B4-BE49-F238E27FC236}">
                <a16:creationId xmlns:a16="http://schemas.microsoft.com/office/drawing/2014/main"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D4551F08-E163-4B78-BDB8-468F317C6B03}"/>
              </a:ext>
            </a:extLst>
          </p:cNvPr>
          <p:cNvSpPr>
            <a:spLocks noGrp="1" noRot="1" noChangeAspect="1" noChangeArrowheads="1" noTextEdit="1"/>
          </p:cNvSpPr>
          <p:nvPr>
            <p:ph type="sldImg"/>
          </p:nvPr>
        </p:nvSpPr>
        <p:spPr>
          <a:xfrm>
            <a:off x="1117600" y="696913"/>
            <a:ext cx="4648200" cy="3486150"/>
          </a:xfrm>
          <a:ln/>
        </p:spPr>
      </p:sp>
      <p:sp>
        <p:nvSpPr>
          <p:cNvPr id="78851" name="Rectangle 3">
            <a:extLst>
              <a:ext uri="{FF2B5EF4-FFF2-40B4-BE49-F238E27FC236}">
                <a16:creationId xmlns:a16="http://schemas.microsoft.com/office/drawing/2014/main"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B4EB6689-0573-4E96-ABEC-0606AE2C09F1}"/>
              </a:ext>
            </a:extLst>
          </p:cNvPr>
          <p:cNvSpPr>
            <a:spLocks noGrp="1" noRot="1" noChangeAspect="1" noChangeArrowheads="1" noTextEdit="1"/>
          </p:cNvSpPr>
          <p:nvPr>
            <p:ph type="sldImg"/>
          </p:nvPr>
        </p:nvSpPr>
        <p:spPr>
          <a:xfrm>
            <a:off x="1117600" y="696913"/>
            <a:ext cx="4648200" cy="3486150"/>
          </a:xfrm>
          <a:ln/>
        </p:spPr>
      </p:sp>
      <p:sp>
        <p:nvSpPr>
          <p:cNvPr id="80899" name="Rectangle 3">
            <a:extLst>
              <a:ext uri="{FF2B5EF4-FFF2-40B4-BE49-F238E27FC236}">
                <a16:creationId xmlns:a16="http://schemas.microsoft.com/office/drawing/2014/main"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631416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156805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1630E1CF-99A4-4AEE-822B-EB5954B36B09}"/>
              </a:ext>
            </a:extLst>
          </p:cNvPr>
          <p:cNvSpPr>
            <a:spLocks noGrp="1" noRot="1" noChangeAspect="1" noChangeArrowheads="1" noTextEdit="1"/>
          </p:cNvSpPr>
          <p:nvPr>
            <p:ph type="sldImg"/>
          </p:nvPr>
        </p:nvSpPr>
        <p:spPr>
          <a:xfrm>
            <a:off x="1117600" y="696913"/>
            <a:ext cx="4648200" cy="3486150"/>
          </a:xfrm>
          <a:ln/>
        </p:spPr>
      </p:sp>
      <p:sp>
        <p:nvSpPr>
          <p:cNvPr id="84995" name="Rectangle 3">
            <a:extLst>
              <a:ext uri="{FF2B5EF4-FFF2-40B4-BE49-F238E27FC236}">
                <a16:creationId xmlns:a16="http://schemas.microsoft.com/office/drawing/2014/main" id="{FFDF815E-E69D-4A6E-908C-546EA2D082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11B757C-11F6-4804-BBBA-51D10766365A}"/>
              </a:ext>
            </a:extLst>
          </p:cNvPr>
          <p:cNvSpPr>
            <a:spLocks noGrp="1" noRot="1" noChangeAspect="1" noChangeArrowheads="1" noTextEdit="1"/>
          </p:cNvSpPr>
          <p:nvPr>
            <p:ph type="sldImg"/>
          </p:nvPr>
        </p:nvSpPr>
        <p:spPr>
          <a:xfrm>
            <a:off x="1117600" y="696913"/>
            <a:ext cx="4648200" cy="3486150"/>
          </a:xfrm>
          <a:ln/>
        </p:spPr>
      </p:sp>
      <p:sp>
        <p:nvSpPr>
          <p:cNvPr id="87043" name="Rectangle 3">
            <a:extLst>
              <a:ext uri="{FF2B5EF4-FFF2-40B4-BE49-F238E27FC236}">
                <a16:creationId xmlns:a16="http://schemas.microsoft.com/office/drawing/2014/main"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7998D125-052E-430C-A5E5-045AF42622E7}"/>
              </a:ext>
            </a:extLst>
          </p:cNvPr>
          <p:cNvSpPr>
            <a:spLocks noGrp="1" noRot="1" noChangeAspect="1" noChangeArrowheads="1" noTextEdit="1"/>
          </p:cNvSpPr>
          <p:nvPr>
            <p:ph type="sldImg"/>
          </p:nvPr>
        </p:nvSpPr>
        <p:spPr>
          <a:xfrm>
            <a:off x="1117600" y="696913"/>
            <a:ext cx="4648200" cy="3486150"/>
          </a:xfrm>
          <a:ln/>
        </p:spPr>
      </p:sp>
      <p:sp>
        <p:nvSpPr>
          <p:cNvPr id="91139" name="Rectangle 3">
            <a:extLst>
              <a:ext uri="{FF2B5EF4-FFF2-40B4-BE49-F238E27FC236}">
                <a16:creationId xmlns:a16="http://schemas.microsoft.com/office/drawing/2014/main" id="{854BE39E-4EE8-44E7-927E-467747CCDC4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758CADB1-93CB-4274-A8D1-692400277852}"/>
              </a:ext>
            </a:extLst>
          </p:cNvPr>
          <p:cNvSpPr>
            <a:spLocks noGrp="1" noRot="1" noChangeAspect="1" noChangeArrowheads="1" noTextEdit="1"/>
          </p:cNvSpPr>
          <p:nvPr>
            <p:ph type="sldImg"/>
          </p:nvPr>
        </p:nvSpPr>
        <p:spPr>
          <a:xfrm>
            <a:off x="1117600" y="696913"/>
            <a:ext cx="4648200" cy="3486150"/>
          </a:xfrm>
          <a:ln/>
        </p:spPr>
      </p:sp>
      <p:sp>
        <p:nvSpPr>
          <p:cNvPr id="93187" name="Rectangle 3">
            <a:extLst>
              <a:ext uri="{FF2B5EF4-FFF2-40B4-BE49-F238E27FC236}">
                <a16:creationId xmlns:a16="http://schemas.microsoft.com/office/drawing/2014/main" id="{B72E9B2A-EB18-4339-B030-69967F55A4B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id="{B2BD6E28-4416-466E-9B96-F46B9236EFA0}"/>
              </a:ext>
            </a:extLst>
          </p:cNvPr>
          <p:cNvSpPr>
            <a:spLocks noGrp="1" noRot="1" noChangeAspect="1" noChangeArrowheads="1" noTextEdit="1"/>
          </p:cNvSpPr>
          <p:nvPr>
            <p:ph type="sldImg"/>
          </p:nvPr>
        </p:nvSpPr>
        <p:spPr>
          <a:xfrm>
            <a:off x="1117600" y="696913"/>
            <a:ext cx="4648200" cy="3486150"/>
          </a:xfrm>
          <a:ln/>
        </p:spPr>
      </p:sp>
      <p:sp>
        <p:nvSpPr>
          <p:cNvPr id="95235" name="Rectangle 3">
            <a:extLst>
              <a:ext uri="{FF2B5EF4-FFF2-40B4-BE49-F238E27FC236}">
                <a16:creationId xmlns:a16="http://schemas.microsoft.com/office/drawing/2014/main" id="{EB7937B3-A5D5-4AE2-BC95-CEE0E5EA00E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4154277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59D70ADE-4177-45D4-B042-C72A3AF4FD6C}"/>
              </a:ext>
            </a:extLst>
          </p:cNvPr>
          <p:cNvSpPr>
            <a:spLocks noGrp="1" noRot="1" noChangeAspect="1" noChangeArrowheads="1" noTextEdit="1"/>
          </p:cNvSpPr>
          <p:nvPr>
            <p:ph type="sldImg"/>
          </p:nvPr>
        </p:nvSpPr>
        <p:spPr>
          <a:xfrm>
            <a:off x="1117600" y="696913"/>
            <a:ext cx="4648200" cy="3486150"/>
          </a:xfrm>
          <a:ln/>
        </p:spPr>
      </p:sp>
      <p:sp>
        <p:nvSpPr>
          <p:cNvPr id="49155" name="Rectangle 3">
            <a:extLst>
              <a:ext uri="{FF2B5EF4-FFF2-40B4-BE49-F238E27FC236}">
                <a16:creationId xmlns:a16="http://schemas.microsoft.com/office/drawing/2014/main"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36025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D0CF294F-1963-42C7-A1B8-DE28A28FD0D5}"/>
              </a:ext>
            </a:extLst>
          </p:cNvPr>
          <p:cNvSpPr>
            <a:spLocks noGrp="1" noRot="1" noChangeAspect="1" noChangeArrowheads="1" noTextEdit="1"/>
          </p:cNvSpPr>
          <p:nvPr>
            <p:ph type="sldImg"/>
          </p:nvPr>
        </p:nvSpPr>
        <p:spPr>
          <a:xfrm>
            <a:off x="1117600" y="696913"/>
            <a:ext cx="4648200" cy="3486150"/>
          </a:xfrm>
          <a:ln/>
        </p:spPr>
      </p:sp>
      <p:sp>
        <p:nvSpPr>
          <p:cNvPr id="51203" name="Rectangle 3">
            <a:extLst>
              <a:ext uri="{FF2B5EF4-FFF2-40B4-BE49-F238E27FC236}">
                <a16:creationId xmlns:a16="http://schemas.microsoft.com/office/drawing/2014/main"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5647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92B20D6A-74B8-4F94-A917-6CF1BD9CF2CD}"/>
              </a:ext>
            </a:extLst>
          </p:cNvPr>
          <p:cNvSpPr>
            <a:spLocks noGrp="1" noRot="1" noChangeAspect="1" noChangeArrowheads="1" noTextEdit="1"/>
          </p:cNvSpPr>
          <p:nvPr>
            <p:ph type="sldImg"/>
          </p:nvPr>
        </p:nvSpPr>
        <p:spPr>
          <a:xfrm>
            <a:off x="1198563" y="701675"/>
            <a:ext cx="4681537" cy="3511550"/>
          </a:xfrm>
          <a:ln/>
        </p:spPr>
      </p:sp>
      <p:sp>
        <p:nvSpPr>
          <p:cNvPr id="80899" name="Rectangle 3">
            <a:extLst>
              <a:ext uri="{FF2B5EF4-FFF2-40B4-BE49-F238E27FC236}">
                <a16:creationId xmlns:a16="http://schemas.microsoft.com/office/drawing/2014/main" id="{4BD16ED7-7618-4443-A1AB-1EEB7BDAC2E0}"/>
              </a:ext>
            </a:extLst>
          </p:cNvPr>
          <p:cNvSpPr>
            <a:spLocks noGrp="1" noChangeArrowheads="1"/>
          </p:cNvSpPr>
          <p:nvPr>
            <p:ph type="body" idx="1"/>
          </p:nvPr>
        </p:nvSpPr>
        <p:spPr>
          <a:xfrm>
            <a:off x="708025" y="4448175"/>
            <a:ext cx="5662613" cy="42132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5BC952F1-69DB-4826-90B8-43407F666E38}"/>
              </a:ext>
            </a:extLst>
          </p:cNvPr>
          <p:cNvSpPr>
            <a:spLocks noGrp="1" noRot="1" noChangeAspect="1" noChangeArrowheads="1" noTextEdit="1"/>
          </p:cNvSpPr>
          <p:nvPr>
            <p:ph type="sldImg"/>
          </p:nvPr>
        </p:nvSpPr>
        <p:spPr>
          <a:xfrm>
            <a:off x="1117600" y="696913"/>
            <a:ext cx="4648200" cy="3486150"/>
          </a:xfrm>
          <a:ln/>
        </p:spPr>
      </p:sp>
      <p:sp>
        <p:nvSpPr>
          <p:cNvPr id="53251" name="Rectangle 3">
            <a:extLst>
              <a:ext uri="{FF2B5EF4-FFF2-40B4-BE49-F238E27FC236}">
                <a16:creationId xmlns:a16="http://schemas.microsoft.com/office/drawing/2014/main"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1929823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35192CAD-8D91-4D40-AA61-971837660FF4}"/>
              </a:ext>
            </a:extLst>
          </p:cNvPr>
          <p:cNvSpPr>
            <a:spLocks noGrp="1" noRot="1" noChangeAspect="1" noChangeArrowheads="1" noTextEdit="1"/>
          </p:cNvSpPr>
          <p:nvPr>
            <p:ph type="sldImg"/>
          </p:nvPr>
        </p:nvSpPr>
        <p:spPr>
          <a:xfrm>
            <a:off x="1117600" y="696913"/>
            <a:ext cx="4648200" cy="3486150"/>
          </a:xfrm>
          <a:ln/>
        </p:spPr>
      </p:sp>
      <p:sp>
        <p:nvSpPr>
          <p:cNvPr id="56323" name="Rectangle 3">
            <a:extLst>
              <a:ext uri="{FF2B5EF4-FFF2-40B4-BE49-F238E27FC236}">
                <a16:creationId xmlns:a16="http://schemas.microsoft.com/office/drawing/2014/main" id="{193C388B-A9BF-43E9-BE5C-A9011280A0E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3958269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8793471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1E8609E4-2FA6-4985-9D67-5FCD713B133E}"/>
              </a:ext>
            </a:extLst>
          </p:cNvPr>
          <p:cNvSpPr>
            <a:spLocks noGrp="1" noRot="1" noChangeAspect="1" noChangeArrowheads="1" noTextEdit="1"/>
          </p:cNvSpPr>
          <p:nvPr>
            <p:ph type="sldImg"/>
          </p:nvPr>
        </p:nvSpPr>
        <p:spPr>
          <a:xfrm>
            <a:off x="1117600" y="696913"/>
            <a:ext cx="4648200" cy="3486150"/>
          </a:xfrm>
          <a:ln/>
        </p:spPr>
      </p:sp>
      <p:sp>
        <p:nvSpPr>
          <p:cNvPr id="103427" name="Rectangle 3">
            <a:extLst>
              <a:ext uri="{FF2B5EF4-FFF2-40B4-BE49-F238E27FC236}">
                <a16:creationId xmlns:a16="http://schemas.microsoft.com/office/drawing/2014/main"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2879CCAE-5999-4F9C-B096-A4124463BA56}"/>
              </a:ext>
            </a:extLst>
          </p:cNvPr>
          <p:cNvSpPr>
            <a:spLocks noGrp="1" noRot="1" noChangeAspect="1" noChangeArrowheads="1" noTextEdit="1"/>
          </p:cNvSpPr>
          <p:nvPr>
            <p:ph type="sldImg"/>
          </p:nvPr>
        </p:nvSpPr>
        <p:spPr>
          <a:xfrm>
            <a:off x="1117600" y="696913"/>
            <a:ext cx="4648200" cy="3486150"/>
          </a:xfrm>
          <a:ln/>
        </p:spPr>
      </p:sp>
      <p:sp>
        <p:nvSpPr>
          <p:cNvPr id="105475" name="Rectangle 3">
            <a:extLst>
              <a:ext uri="{FF2B5EF4-FFF2-40B4-BE49-F238E27FC236}">
                <a16:creationId xmlns:a16="http://schemas.microsoft.com/office/drawing/2014/main"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3381728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a16="http://schemas.microsoft.com/office/drawing/2014/main" id="{97859DD6-BC94-4BD7-A1B1-5F19EE224C42}"/>
              </a:ext>
            </a:extLst>
          </p:cNvPr>
          <p:cNvSpPr>
            <a:spLocks noGrp="1" noRot="1" noChangeAspect="1" noChangeArrowheads="1" noTextEdit="1"/>
          </p:cNvSpPr>
          <p:nvPr>
            <p:ph type="sldImg"/>
          </p:nvPr>
        </p:nvSpPr>
        <p:spPr>
          <a:xfrm>
            <a:off x="1117600" y="696913"/>
            <a:ext cx="4648200" cy="3486150"/>
          </a:xfrm>
          <a:ln/>
        </p:spPr>
      </p:sp>
      <p:sp>
        <p:nvSpPr>
          <p:cNvPr id="109571" name="Rectangle 3">
            <a:extLst>
              <a:ext uri="{FF2B5EF4-FFF2-40B4-BE49-F238E27FC236}">
                <a16:creationId xmlns:a16="http://schemas.microsoft.com/office/drawing/2014/main" id="{4650457B-4F99-4189-9BD5-63C91DCDB78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06069D3D-AC19-4939-8422-88ECED6ED43E}"/>
              </a:ext>
            </a:extLst>
          </p:cNvPr>
          <p:cNvSpPr>
            <a:spLocks noGrp="1" noRot="1" noChangeAspect="1" noChangeArrowheads="1" noTextEdit="1"/>
          </p:cNvSpPr>
          <p:nvPr>
            <p:ph type="sldImg"/>
          </p:nvPr>
        </p:nvSpPr>
        <p:spPr>
          <a:xfrm>
            <a:off x="1117600" y="696913"/>
            <a:ext cx="4648200" cy="3486150"/>
          </a:xfrm>
          <a:ln/>
        </p:spPr>
      </p:sp>
      <p:sp>
        <p:nvSpPr>
          <p:cNvPr id="112643" name="Rectangle 3">
            <a:extLst>
              <a:ext uri="{FF2B5EF4-FFF2-40B4-BE49-F238E27FC236}">
                <a16:creationId xmlns:a16="http://schemas.microsoft.com/office/drawing/2014/main" id="{2E50F47B-95E4-459A-8DDE-53FCF760EDF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17CA9BD9-E623-4E66-A683-125891C2F87F}"/>
              </a:ext>
            </a:extLst>
          </p:cNvPr>
          <p:cNvSpPr>
            <a:spLocks noGrp="1" noRot="1" noChangeAspect="1" noChangeArrowheads="1" noTextEdit="1"/>
          </p:cNvSpPr>
          <p:nvPr>
            <p:ph type="sldImg"/>
          </p:nvPr>
        </p:nvSpPr>
        <p:spPr>
          <a:xfrm>
            <a:off x="1117600" y="696913"/>
            <a:ext cx="4648200" cy="3486150"/>
          </a:xfrm>
          <a:ln/>
        </p:spPr>
      </p:sp>
      <p:sp>
        <p:nvSpPr>
          <p:cNvPr id="114691" name="Rectangle 3">
            <a:extLst>
              <a:ext uri="{FF2B5EF4-FFF2-40B4-BE49-F238E27FC236}">
                <a16:creationId xmlns:a16="http://schemas.microsoft.com/office/drawing/2014/main"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70</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9795865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56509321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5826993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42C28BEE-6138-41AB-98EC-157EDD7FC644}"/>
              </a:ext>
            </a:extLst>
          </p:cNvPr>
          <p:cNvSpPr>
            <a:spLocks noGrp="1" noRot="1" noChangeAspect="1" noChangeArrowheads="1" noTextEdit="1"/>
          </p:cNvSpPr>
          <p:nvPr>
            <p:ph type="sldImg"/>
          </p:nvPr>
        </p:nvSpPr>
        <p:spPr>
          <a:xfrm>
            <a:off x="1117600" y="696913"/>
            <a:ext cx="4648200" cy="3486150"/>
          </a:xfrm>
          <a:ln/>
        </p:spPr>
      </p:sp>
      <p:sp>
        <p:nvSpPr>
          <p:cNvPr id="17411" name="Rectangle 3">
            <a:extLst>
              <a:ext uri="{FF2B5EF4-FFF2-40B4-BE49-F238E27FC236}">
                <a16:creationId xmlns:a16="http://schemas.microsoft.com/office/drawing/2014/main" id="{0F1548D0-5E5D-425A-AFC9-AE5CF7AA101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67E33B51-0000-42AD-B920-0A0E39C03258}"/>
              </a:ext>
            </a:extLst>
          </p:cNvPr>
          <p:cNvSpPr>
            <a:spLocks noGrp="1" noRot="1" noChangeAspect="1" noChangeArrowheads="1" noTextEdit="1"/>
          </p:cNvSpPr>
          <p:nvPr>
            <p:ph type="sldImg"/>
          </p:nvPr>
        </p:nvSpPr>
        <p:spPr>
          <a:xfrm>
            <a:off x="1117600" y="696913"/>
            <a:ext cx="4648200" cy="3486150"/>
          </a:xfrm>
          <a:ln/>
        </p:spPr>
      </p:sp>
      <p:sp>
        <p:nvSpPr>
          <p:cNvPr id="19459" name="Rectangle 3">
            <a:extLst>
              <a:ext uri="{FF2B5EF4-FFF2-40B4-BE49-F238E27FC236}">
                <a16:creationId xmlns:a16="http://schemas.microsoft.com/office/drawing/2014/main"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72.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xfrm>
            <a:off x="371475" y="1900238"/>
            <a:ext cx="8458200" cy="1143000"/>
          </a:xfrm>
          <a:noFill/>
        </p:spPr>
        <p:txBody>
          <a:bodyPr/>
          <a:lstStyle/>
          <a:p>
            <a:pPr xmlns:a="http://schemas.openxmlformats.org/drawingml/2006/main" eaLnBrk="1" hangingPunct="1"/>
            <a:r xmlns:a="http://schemas.openxmlformats.org/drawingml/2006/main">
              <a:rPr lang="es" altLang="en-US"/>
              <a:t>Capítulo 1 Introducción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4ED09A12-D842-4736-945B-046894987E3B}"/>
              </a:ext>
            </a:extLst>
          </p:cNvPr>
          <p:cNvSpPr>
            <a:spLocks noGrp="1" noChangeArrowheads="1"/>
          </p:cNvSpPr>
          <p:nvPr>
            <p:ph type="title" idx="4294967295"/>
          </p:nvPr>
        </p:nvSpPr>
        <p:spPr>
          <a:xfrm>
            <a:off x="1033463" y="198438"/>
            <a:ext cx="7532687" cy="576262"/>
          </a:xfrm>
        </p:spPr>
        <p:txBody>
          <a:bodyPr/>
          <a:lstStyle/>
          <a:p>
            <a:pPr xmlns:a="http://schemas.openxmlformats.org/drawingml/2006/main" eaLnBrk="1" hangingPunct="1"/>
            <a:r xmlns:a="http://schemas.openxmlformats.org/drawingml/2006/main">
              <a:rPr lang="es" altLang="en-US" dirty="0"/>
              <a:t>Definición del </a:t>
            </a:r>
            <a:r xmlns:a="http://schemas.openxmlformats.org/drawingml/2006/main">
              <a:rPr kumimoji="1" lang="es" altLang="en-US" dirty="0"/>
              <a:t>sistema </a:t>
            </a:r>
            <a:r xmlns:a="http://schemas.openxmlformats.org/drawingml/2006/main">
              <a:rPr lang="es" altLang="en-US" dirty="0"/>
              <a:t>operativo</a:t>
            </a:r>
          </a:p>
        </p:txBody>
      </p:sp>
      <p:sp>
        <p:nvSpPr>
          <p:cNvPr id="18435" name="Rectangle 3">
            <a:extLst>
              <a:ext uri="{FF2B5EF4-FFF2-40B4-BE49-F238E27FC236}">
                <a16:creationId xmlns:a16="http://schemas.microsoft.com/office/drawing/2014/main" id="{7BF6D041-5778-4E18-B7CE-FFE8B9C424AE}"/>
              </a:ext>
            </a:extLst>
          </p:cNvPr>
          <p:cNvSpPr>
            <a:spLocks noGrp="1" noChangeArrowheads="1"/>
          </p:cNvSpPr>
          <p:nvPr>
            <p:ph type="body" idx="4294967295"/>
          </p:nvPr>
        </p:nvSpPr>
        <p:spPr>
          <a:xfrm>
            <a:off x="784225" y="1247775"/>
            <a:ext cx="7989661" cy="4728482"/>
          </a:xfrm>
        </p:spPr>
        <p:txBody>
          <a:bodyPr/>
          <a:lstStyle/>
          <a:p>
            <a:r xmlns:a="http://schemas.openxmlformats.org/drawingml/2006/main">
              <a:rPr lang="es" altLang="en-US" dirty="0"/>
              <a:t>Ninguna definición universalmente aceptada</a:t>
            </a:r>
          </a:p>
          <a:p>
            <a:r xmlns:a="http://schemas.openxmlformats.org/drawingml/2006/main">
              <a:rPr lang="es" altLang="en-US" dirty="0"/>
              <a:t>“ </a:t>
            </a:r>
            <a:r xmlns:a="http://schemas.openxmlformats.org/drawingml/2006/main">
              <a:rPr lang="es" altLang="ja-JP" dirty="0"/>
              <a:t>Todo lo que un proveedor envía cuando solicitas un sistema operativo </a:t>
            </a:r>
            <a:r xmlns:a="http://schemas.openxmlformats.org/drawingml/2006/main">
              <a:rPr lang="es" altLang="en-US" dirty="0"/>
              <a:t>” </a:t>
            </a:r>
            <a:r xmlns:a="http://schemas.openxmlformats.org/drawingml/2006/main">
              <a:rPr lang="es" altLang="ja-JP" dirty="0"/>
              <a:t>es una buena aproximación</a:t>
            </a:r>
          </a:p>
          <a:p>
            <a:pPr xmlns:a="http://schemas.openxmlformats.org/drawingml/2006/main" lvl="1"/>
            <a:r xmlns:a="http://schemas.openxmlformats.org/drawingml/2006/main">
              <a:rPr lang="es" altLang="en-US" dirty="0"/>
              <a:t>Pero varía enormemente</a:t>
            </a:r>
          </a:p>
          <a:p>
            <a:r xmlns:a="http://schemas.openxmlformats.org/drawingml/2006/main">
              <a:rPr lang="es" altLang="en-US" dirty="0"/>
              <a:t>“ </a:t>
            </a:r>
            <a:r xmlns:a="http://schemas.openxmlformats.org/drawingml/2006/main">
              <a:rPr lang="es" altLang="ja-JP" dirty="0"/>
              <a:t>El único programa que se ejecuta en todo momento en la computadora </a:t>
            </a:r>
            <a:r xmlns:a="http://schemas.openxmlformats.org/drawingml/2006/main">
              <a:rPr lang="es" altLang="en-US" dirty="0"/>
              <a:t>” </a:t>
            </a:r>
            <a:r xmlns:a="http://schemas.openxmlformats.org/drawingml/2006/main">
              <a:rPr lang="es" altLang="ja-JP" dirty="0"/>
              <a:t>es el </a:t>
            </a:r>
            <a:r xmlns:a="http://schemas.openxmlformats.org/drawingml/2006/main">
              <a:rPr lang="es" altLang="ja-JP" b="1" dirty="0">
                <a:solidFill>
                  <a:srgbClr val="006699"/>
                </a:solidFill>
                <a:latin typeface="+mj-lt"/>
              </a:rPr>
              <a:t>núcleo, </a:t>
            </a:r>
            <a:r xmlns:a="http://schemas.openxmlformats.org/drawingml/2006/main">
              <a:rPr lang="es" altLang="ja-JP" dirty="0"/>
              <a:t>parte del sistema operativo.</a:t>
            </a:r>
          </a:p>
          <a:p>
            <a:r xmlns:a="http://schemas.openxmlformats.org/drawingml/2006/main">
              <a:rPr lang="es" altLang="ja-JP" dirty="0"/>
              <a:t>Todo lo demás es</a:t>
            </a:r>
          </a:p>
          <a:p>
            <a:pPr xmlns:a="http://schemas.openxmlformats.org/drawingml/2006/main" lvl="1"/>
            <a:r xmlns:a="http://schemas.openxmlformats.org/drawingml/2006/main">
              <a:rPr lang="es" altLang="ja-JP" dirty="0"/>
              <a:t>un </a:t>
            </a:r>
            <a:r xmlns:a="http://schemas.openxmlformats.org/drawingml/2006/main">
              <a:rPr lang="es" altLang="ja-JP" b="1" i="1" dirty="0">
                <a:solidFill>
                  <a:srgbClr val="006699"/>
                </a:solidFill>
                <a:latin typeface="+mj-lt"/>
              </a:rPr>
              <a:t>programa de sistema</a:t>
            </a:r>
            <a:r xmlns:a="http://schemas.openxmlformats.org/drawingml/2006/main">
              <a:rPr lang="es" altLang="ja-JP" b="1" dirty="0">
                <a:solidFill>
                  <a:srgbClr val="3366FF"/>
                </a:solidFill>
              </a:rPr>
              <a:t> </a:t>
            </a:r>
            <a:r xmlns:a="http://schemas.openxmlformats.org/drawingml/2006/main">
              <a:rPr lang="es" altLang="ja-JP" dirty="0"/>
              <a:t>(se envía con el sistema operativo, pero no forma parte del kernel), o</a:t>
            </a:r>
          </a:p>
          <a:p>
            <a:pPr xmlns:a="http://schemas.openxmlformats.org/drawingml/2006/main" lvl="1"/>
            <a:r xmlns:a="http://schemas.openxmlformats.org/drawingml/2006/main">
              <a:rPr lang="es" altLang="ja-JP" dirty="0"/>
              <a:t>Un </a:t>
            </a:r>
            <a:r xmlns:a="http://schemas.openxmlformats.org/drawingml/2006/main">
              <a:rPr lang="es" altLang="ja-JP" b="1" i="1" dirty="0">
                <a:solidFill>
                  <a:srgbClr val="006699"/>
                </a:solidFill>
                <a:latin typeface="+mj-lt"/>
              </a:rPr>
              <a:t>programa de aplicación </a:t>
            </a:r>
            <a:r xmlns:a="http://schemas.openxmlformats.org/drawingml/2006/main">
              <a:rPr lang="es" altLang="ja-JP" dirty="0"/>
              <a:t>, todos los programas no asociados con el sistema operativo.</a:t>
            </a:r>
          </a:p>
          <a:p>
            <a:r xmlns:a="http://schemas.openxmlformats.org/drawingml/2006/main">
              <a:rPr lang="es" altLang="en-US" dirty="0"/>
              <a:t>Los sistemas operativos actuales para uso general y computación móvil también incluyen </a:t>
            </a:r>
            <a:r xmlns:a="http://schemas.openxmlformats.org/drawingml/2006/main">
              <a:rPr lang="es" altLang="en-US" b="1" i="1" dirty="0">
                <a:solidFill>
                  <a:srgbClr val="006699"/>
                </a:solidFill>
                <a:latin typeface="+mj-lt"/>
              </a:rPr>
              <a:t>middleware </a:t>
            </a:r>
            <a:r xmlns:a="http://schemas.openxmlformats.org/drawingml/2006/main">
              <a:rPr lang="es" altLang="en-US" dirty="0"/>
              <a:t>: un conjunto de marcos de software que brindan servicios adicionales a los desarrolladores de aplicaciones, como bases de datos, multimedia y gráficos.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92100" y="2897302"/>
            <a:ext cx="8813800" cy="1063396"/>
          </a:xfrm>
        </p:spPr>
        <p:txBody>
          <a:bodyPr/>
          <a:lstStyle/>
          <a:p>
            <a:pPr xmlns:a="http://schemas.openxmlformats.org/drawingml/2006/main" marL="457200" lvl="1" indent="0">
              <a:buNone/>
            </a:pPr>
            <a:r xmlns:a="http://schemas.openxmlformats.org/drawingml/2006/main">
              <a:rPr lang="es" altLang="en-US" sz="3200" b="1" dirty="0">
                <a:solidFill>
                  <a:srgbClr val="006699"/>
                </a:solidFill>
                <a:latin typeface="+mj-lt"/>
              </a:rPr>
              <a:t>Descripción general de la estructura del sistema informático</a:t>
            </a:r>
          </a:p>
        </p:txBody>
      </p:sp>
    </p:spTree>
    <p:extLst>
      <p:ext uri="{BB962C8B-B14F-4D97-AF65-F5344CB8AC3E}">
        <p14:creationId xmlns:p14="http://schemas.microsoft.com/office/powerpoint/2010/main" val="8181576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xmlns:a="http://schemas.openxmlformats.org/drawingml/2006/main" eaLnBrk="1" hangingPunct="1"/>
            <a:r xmlns:a="http://schemas.openxmlformats.org/drawingml/2006/main">
              <a:rPr lang="es" altLang="en-US"/>
              <a:t>Organización del sistema informático</a:t>
            </a:r>
          </a:p>
        </p:txBody>
      </p:sp>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774700" y="1233488"/>
            <a:ext cx="7639050" cy="4530725"/>
          </a:xfrm>
        </p:spPr>
        <p:txBody>
          <a:bodyPr/>
          <a:lstStyle/>
          <a:p>
            <a:r xmlns:a="http://schemas.openxmlformats.org/drawingml/2006/main">
              <a:rPr lang="es" altLang="en-US" dirty="0"/>
              <a:t>Operación del sistema informático</a:t>
            </a:r>
          </a:p>
          <a:p>
            <a:pPr xmlns:a="http://schemas.openxmlformats.org/drawingml/2006/main" lvl="1"/>
            <a:r xmlns:a="http://schemas.openxmlformats.org/drawingml/2006/main">
              <a:rPr lang="es" altLang="en-US" b="1" dirty="0">
                <a:solidFill>
                  <a:srgbClr val="006699"/>
                </a:solidFill>
                <a:latin typeface="+mj-lt"/>
              </a:rPr>
              <a:t>un bus </a:t>
            </a:r>
            <a:r xmlns:a="http://schemas.openxmlformats.org/drawingml/2006/main">
              <a:rPr lang="es" altLang="en-US" dirty="0"/>
              <a:t>común </a:t>
            </a:r>
            <a:r xmlns:a="http://schemas.openxmlformats.org/drawingml/2006/main">
              <a:rPr lang="es" altLang="en-US" dirty="0"/>
              <a:t>que proporciona acceso a la memoria compartida</a:t>
            </a:r>
          </a:p>
          <a:p>
            <a:pPr xmlns:a="http://schemas.openxmlformats.org/drawingml/2006/main" lvl="1"/>
            <a:r xmlns:a="http://schemas.openxmlformats.org/drawingml/2006/main">
              <a:rPr lang="es" altLang="en-US" dirty="0"/>
              <a:t>Ejecución simultánea de CPU y dispositivos que compiten por ciclos de memoria.</a:t>
            </a:r>
          </a:p>
          <a:p>
            <a:pPr lvl="1"/>
            <a:endParaRPr lang="en-US" altLang="en-US" dirty="0"/>
          </a:p>
        </p:txBody>
      </p:sp>
      <p:pic>
        <p:nvPicPr>
          <p:cNvPr id="20484" name="Picture 2">
            <a:extLst>
              <a:ext uri="{FF2B5EF4-FFF2-40B4-BE49-F238E27FC236}">
                <a16:creationId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6088" y="30988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633364A-2762-4B99-8AB9-6D18C2AFCC68}"/>
              </a:ext>
            </a:extLst>
          </p:cNvPr>
          <p:cNvSpPr>
            <a:spLocks noGrp="1" noChangeArrowheads="1"/>
          </p:cNvSpPr>
          <p:nvPr>
            <p:ph type="title" idx="4294967295"/>
          </p:nvPr>
        </p:nvSpPr>
        <p:spPr>
          <a:xfrm>
            <a:off x="885825" y="220663"/>
            <a:ext cx="7605713" cy="576262"/>
          </a:xfrm>
        </p:spPr>
        <p:txBody>
          <a:bodyPr/>
          <a:lstStyle/>
          <a:p>
            <a:pPr xmlns:a="http://schemas.openxmlformats.org/drawingml/2006/main" eaLnBrk="1" hangingPunct="1"/>
            <a:r xmlns:a="http://schemas.openxmlformats.org/drawingml/2006/main">
              <a:rPr lang="es" altLang="en-US"/>
              <a:t>Operación del sistema informático</a:t>
            </a:r>
          </a:p>
        </p:txBody>
      </p:sp>
      <p:sp>
        <p:nvSpPr>
          <p:cNvPr id="22531" name="Rectangle 3">
            <a:extLst>
              <a:ext uri="{FF2B5EF4-FFF2-40B4-BE49-F238E27FC236}">
                <a16:creationId xmlns:a16="http://schemas.microsoft.com/office/drawing/2014/main" id="{0864A599-FF25-49B5-8AA3-7045B629D1DF}"/>
              </a:ext>
            </a:extLst>
          </p:cNvPr>
          <p:cNvSpPr>
            <a:spLocks noGrp="1" noChangeArrowheads="1"/>
          </p:cNvSpPr>
          <p:nvPr>
            <p:ph type="body" idx="4294967295"/>
          </p:nvPr>
        </p:nvSpPr>
        <p:spPr>
          <a:xfrm>
            <a:off x="806450" y="1233489"/>
            <a:ext cx="7390099" cy="4528334"/>
          </a:xfrm>
        </p:spPr>
        <p:txBody>
          <a:bodyPr/>
          <a:lstStyle/>
          <a:p>
            <a:r xmlns:a="http://schemas.openxmlformats.org/drawingml/2006/main">
              <a:rPr lang="es" altLang="en-US" dirty="0"/>
              <a:t>Los dispositivos de E/S y la CPU pueden ejecutarse simultáneamente</a:t>
            </a:r>
            <a:endParaRPr xmlns:a="http://schemas.openxmlformats.org/drawingml/2006/main" lang="en-US" altLang="en-US" sz="800" dirty="0"/>
          </a:p>
          <a:p>
            <a:r xmlns:a="http://schemas.openxmlformats.org/drawingml/2006/main">
              <a:rPr lang="es" altLang="en-US" dirty="0"/>
              <a:t>Cada controlador de dispositivo está a cargo de un tipo de dispositivo en particular.</a:t>
            </a:r>
            <a:endParaRPr xmlns:a="http://schemas.openxmlformats.org/drawingml/2006/main" lang="en-US" altLang="en-US" sz="800" dirty="0"/>
          </a:p>
          <a:p>
            <a:r xmlns:a="http://schemas.openxmlformats.org/drawingml/2006/main">
              <a:rPr lang="es" altLang="en-US" dirty="0"/>
              <a:t>Cada controlador de dispositivo tiene un búfer local</a:t>
            </a:r>
          </a:p>
          <a:p>
            <a:r xmlns:a="http://schemas.openxmlformats.org/drawingml/2006/main">
              <a:rPr lang="es" altLang="en-US" dirty="0"/>
              <a:t>Cada tipo de controlador de dispositivo tiene un </a:t>
            </a:r>
            <a:r xmlns:a="http://schemas.openxmlformats.org/drawingml/2006/main">
              <a:rPr lang="es" altLang="en-US" b="1" dirty="0">
                <a:solidFill>
                  <a:srgbClr val="006699"/>
                </a:solidFill>
                <a:latin typeface="+mj-lt"/>
              </a:rPr>
              <a:t>controlador de dispositivo de sistema operativo </a:t>
            </a:r>
            <a:r xmlns:a="http://schemas.openxmlformats.org/drawingml/2006/main">
              <a:rPr lang="es" altLang="en-US" dirty="0"/>
              <a:t>para administrarlo.</a:t>
            </a:r>
            <a:endParaRPr xmlns:a="http://schemas.openxmlformats.org/drawingml/2006/main" lang="en-US" altLang="en-US" sz="800" dirty="0"/>
          </a:p>
          <a:p>
            <a:r xmlns:a="http://schemas.openxmlformats.org/drawingml/2006/main">
              <a:rPr lang="es" altLang="en-US" dirty="0"/>
              <a:t>La CPU mueve datos desde/hacia la memoria principal hacia/desde los buffers locales</a:t>
            </a:r>
            <a:endParaRPr xmlns:a="http://schemas.openxmlformats.org/drawingml/2006/main" lang="en-US" altLang="en-US" sz="800" dirty="0"/>
          </a:p>
          <a:p>
            <a:r xmlns:a="http://schemas.openxmlformats.org/drawingml/2006/main">
              <a:rPr lang="es" altLang="en-US" dirty="0"/>
              <a:t>La E/S va del dispositivo al búfer local del controlador</a:t>
            </a:r>
            <a:endParaRPr xmlns:a="http://schemas.openxmlformats.org/drawingml/2006/main" lang="en-US" altLang="en-US" sz="800" dirty="0"/>
          </a:p>
          <a:p>
            <a:r xmlns:a="http://schemas.openxmlformats.org/drawingml/2006/main">
              <a:rPr lang="es" altLang="en-US" dirty="0"/>
              <a:t>El controlador del dispositivo informa a la CPU que ha finalizado su operación provocando una </a:t>
            </a:r>
            <a:r xmlns:a="http://schemas.openxmlformats.org/drawingml/2006/main">
              <a:rPr lang="es" altLang="en-US" b="1" dirty="0">
                <a:solidFill>
                  <a:srgbClr val="006699"/>
                </a:solidFill>
                <a:latin typeface="+mj-lt"/>
              </a:rPr>
              <a:t>interrupción</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xmlns:a="http://schemas.openxmlformats.org/drawingml/2006/main" eaLnBrk="1" hangingPunct="1"/>
            <a:r xmlns:a="http://schemas.openxmlformats.org/drawingml/2006/main">
              <a:rPr lang="es" altLang="en-US"/>
              <a:t>Funciones comunes de las interrupciones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xmlns:a="http://schemas.openxmlformats.org/drawingml/2006/main">
              <a:rPr lang="es" altLang="en-US" dirty="0"/>
              <a:t>La interrupción transfiere el control a la rutina de servicio de interrupción generalmente, a través del </a:t>
            </a:r>
            <a:r xmlns:a="http://schemas.openxmlformats.org/drawingml/2006/main">
              <a:rPr lang="es" altLang="en-US" b="1" dirty="0">
                <a:solidFill>
                  <a:srgbClr val="006699"/>
                </a:solidFill>
                <a:latin typeface="+mj-lt"/>
              </a:rPr>
              <a:t>vector de interrupción </a:t>
            </a:r>
            <a:r xmlns:a="http://schemas.openxmlformats.org/drawingml/2006/main">
              <a:rPr lang="es" altLang="en-US" dirty="0"/>
              <a:t>, que contiene las direcciones de todas las rutinas de servicio.</a:t>
            </a:r>
            <a:endParaRPr xmlns:a="http://schemas.openxmlformats.org/drawingml/2006/main" lang="en-US" altLang="en-US" sz="800" dirty="0"/>
          </a:p>
          <a:p>
            <a:r xmlns:a="http://schemas.openxmlformats.org/drawingml/2006/main">
              <a:rPr lang="es" altLang="en-US" dirty="0"/>
              <a:t>La arquitectura de interrupción debe guardar la dirección de la instrucción interrumpida.</a:t>
            </a:r>
            <a:endParaRPr xmlns:a="http://schemas.openxmlformats.org/drawingml/2006/main" lang="en-US" altLang="en-US" sz="800" i="1" dirty="0"/>
          </a:p>
          <a:p>
            <a:r xmlns:a="http://schemas.openxmlformats.org/drawingml/2006/main">
              <a:rPr lang="es" altLang="en-US" dirty="0"/>
              <a:t>Una </a:t>
            </a:r>
            <a:r xmlns:a="http://schemas.openxmlformats.org/drawingml/2006/main">
              <a:rPr lang="es" altLang="en-US" b="1" dirty="0">
                <a:solidFill>
                  <a:srgbClr val="006699"/>
                </a:solidFill>
                <a:latin typeface="+mj-lt"/>
              </a:rPr>
              <a:t>trampa </a:t>
            </a:r>
            <a:r xmlns:a="http://schemas.openxmlformats.org/drawingml/2006/main">
              <a:rPr lang="es" altLang="en-US" dirty="0"/>
              <a:t>o </a:t>
            </a:r>
            <a:r xmlns:a="http://schemas.openxmlformats.org/drawingml/2006/main">
              <a:rPr lang="es" altLang="en-US" b="1" dirty="0">
                <a:solidFill>
                  <a:srgbClr val="006699"/>
                </a:solidFill>
                <a:latin typeface="+mj-lt"/>
              </a:rPr>
              <a:t>excepción </a:t>
            </a:r>
            <a:r xmlns:a="http://schemas.openxmlformats.org/drawingml/2006/main">
              <a:rPr lang="es" altLang="en-US" dirty="0"/>
              <a:t>es una interrupción generada por software causada por un error o una solicitud del usuario.</a:t>
            </a:r>
            <a:endParaRPr xmlns:a="http://schemas.openxmlformats.org/drawingml/2006/main" lang="en-US" altLang="en-US" sz="800" dirty="0"/>
          </a:p>
          <a:p>
            <a:r xmlns:a="http://schemas.openxmlformats.org/drawingml/2006/main">
              <a:rPr lang="es" altLang="en-US" dirty="0"/>
              <a:t>Un sistema operativo está </a:t>
            </a:r>
            <a:r xmlns:a="http://schemas.openxmlformats.org/drawingml/2006/main">
              <a:rPr lang="es" altLang="en-US" b="1" dirty="0">
                <a:solidFill>
                  <a:srgbClr val="006699"/>
                </a:solidFill>
                <a:latin typeface="+mj-lt"/>
              </a:rPr>
              <a:t>controlado por interrupciones.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7A8E0AFA-01CE-41D2-B83F-9F7243CE8C2D}"/>
              </a:ext>
            </a:extLst>
          </p:cNvPr>
          <p:cNvSpPr>
            <a:spLocks noGrp="1" noChangeArrowheads="1"/>
          </p:cNvSpPr>
          <p:nvPr>
            <p:ph type="title" idx="4294967295"/>
          </p:nvPr>
        </p:nvSpPr>
        <p:spPr>
          <a:xfrm>
            <a:off x="457200" y="195263"/>
            <a:ext cx="8051800" cy="576262"/>
          </a:xfrm>
        </p:spPr>
        <p:txBody>
          <a:bodyPr/>
          <a:lstStyle/>
          <a:p>
            <a:pPr xmlns:a="http://schemas.openxmlformats.org/drawingml/2006/main" eaLnBrk="1" hangingPunct="1"/>
            <a:r xmlns:a="http://schemas.openxmlformats.org/drawingml/2006/main">
              <a:rPr lang="es" altLang="en-US"/>
              <a:t>Línea de tiempo de interrupción</a:t>
            </a:r>
          </a:p>
        </p:txBody>
      </p:sp>
      <p:pic>
        <p:nvPicPr>
          <p:cNvPr id="26627" name="Picture 2">
            <a:extLst>
              <a:ext uri="{FF2B5EF4-FFF2-40B4-BE49-F238E27FC236}">
                <a16:creationId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749E83DD-FDA1-45E4-88D0-BF9195BD7227}"/>
              </a:ext>
            </a:extLst>
          </p:cNvPr>
          <p:cNvSpPr>
            <a:spLocks noGrp="1" noChangeArrowheads="1"/>
          </p:cNvSpPr>
          <p:nvPr>
            <p:ph type="title" idx="4294967295"/>
          </p:nvPr>
        </p:nvSpPr>
        <p:spPr>
          <a:xfrm>
            <a:off x="1063625" y="-57150"/>
            <a:ext cx="7515225" cy="844550"/>
          </a:xfrm>
        </p:spPr>
        <p:txBody>
          <a:bodyPr/>
          <a:lstStyle/>
          <a:p>
            <a:pPr xmlns:a="http://schemas.openxmlformats.org/drawingml/2006/main" eaLnBrk="1" hangingPunct="1"/>
            <a:r xmlns:a="http://schemas.openxmlformats.org/drawingml/2006/main">
              <a:rPr lang="es" altLang="en-US"/>
              <a:t>Manejo de interrupciones</a:t>
            </a:r>
          </a:p>
        </p:txBody>
      </p:sp>
      <p:sp>
        <p:nvSpPr>
          <p:cNvPr id="30723" name="Rectangle 3">
            <a:extLst>
              <a:ext uri="{FF2B5EF4-FFF2-40B4-BE49-F238E27FC236}">
                <a16:creationId xmlns:a16="http://schemas.microsoft.com/office/drawing/2014/main" id="{DD3C56CA-14C9-45EF-B0B3-BE810695D017}"/>
              </a:ext>
            </a:extLst>
          </p:cNvPr>
          <p:cNvSpPr>
            <a:spLocks noGrp="1" noChangeArrowheads="1"/>
          </p:cNvSpPr>
          <p:nvPr>
            <p:ph type="body" idx="4294967295"/>
          </p:nvPr>
        </p:nvSpPr>
        <p:spPr>
          <a:xfrm>
            <a:off x="806450" y="1233489"/>
            <a:ext cx="6609234" cy="4192621"/>
          </a:xfrm>
        </p:spPr>
        <p:txBody>
          <a:bodyPr/>
          <a:lstStyle/>
          <a:p>
            <a:r xmlns:a="http://schemas.openxmlformats.org/drawingml/2006/main">
              <a:rPr lang="es" altLang="en-US" dirty="0"/>
              <a:t>El sistema operativo preserva el estado de la CPU almacenando los registros y el contador del programa.</a:t>
            </a:r>
          </a:p>
          <a:p>
            <a:r xmlns:a="http://schemas.openxmlformats.org/drawingml/2006/main">
              <a:rPr lang="es" altLang="en-US" dirty="0"/>
              <a:t>Determina qué tipo de interrupción ha ocurrido:</a:t>
            </a:r>
          </a:p>
          <a:p>
            <a:r xmlns:a="http://schemas.openxmlformats.org/drawingml/2006/main">
              <a:rPr lang="es" altLang="en-US" dirty="0"/>
              <a:t>Segmentos separados de código determinan qué acción se debe tomar para cada tipo de interrupción</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xmlns:a="http://schemas.openxmlformats.org/drawingml/2006/main" eaLnBrk="1" hangingPunct="1"/>
            <a:r xmlns:a="http://schemas.openxmlformats.org/drawingml/2006/main">
              <a:rPr lang="es" altLang="en-US"/>
              <a:t>Ciclo de E/S de unidad de interrupción</a:t>
            </a:r>
          </a:p>
        </p:txBody>
      </p:sp>
      <p:pic>
        <p:nvPicPr>
          <p:cNvPr id="32771" name="Picture 3">
            <a:extLst>
              <a:ext uri="{FF2B5EF4-FFF2-40B4-BE49-F238E27FC236}">
                <a16:creationId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xmlns:a="http://schemas.openxmlformats.org/drawingml/2006/main" eaLnBrk="1" hangingPunct="1"/>
            <a:r xmlns:a="http://schemas.openxmlformats.org/drawingml/2006/main">
              <a:rPr lang="es" altLang="en-US"/>
              <a:t>E / S Estructura</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6618153" cy="4351969"/>
          </a:xfrm>
        </p:spPr>
        <p:txBody>
          <a:bodyPr/>
          <a:lstStyle/>
          <a:p>
            <a:pPr xmlns:a="http://schemas.openxmlformats.org/drawingml/2006/main">
              <a:lnSpc>
                <a:spcPct val="90000"/>
              </a:lnSpc>
            </a:pPr>
            <a:r xmlns:a="http://schemas.openxmlformats.org/drawingml/2006/main">
              <a:rPr lang="es" altLang="en-US" dirty="0"/>
              <a:t>Dos métodos para manejar E/S</a:t>
            </a:r>
          </a:p>
          <a:p>
            <a:pPr xmlns:a="http://schemas.openxmlformats.org/drawingml/2006/main" lvl="1">
              <a:lnSpc>
                <a:spcPct val="90000"/>
              </a:lnSpc>
            </a:pPr>
            <a:r xmlns:a="http://schemas.openxmlformats.org/drawingml/2006/main">
              <a:rPr lang="es" altLang="en-US" dirty="0"/>
              <a:t>Después de que se inicia la E/S, el control regresa al programa del usuario sólo al finalizar la E/S.</a:t>
            </a:r>
          </a:p>
          <a:p>
            <a:pPr xmlns:a="http://schemas.openxmlformats.org/drawingml/2006/main" lvl="1">
              <a:lnSpc>
                <a:spcPct val="90000"/>
              </a:lnSpc>
            </a:pPr>
            <a:r xmlns:a="http://schemas.openxmlformats.org/drawingml/2006/main">
              <a:rPr lang="es" altLang="en-US" dirty="0"/>
              <a:t>Después de que se inicia la E/S, el control regresa al programa del usuario sin esperar a que se complete la E/S.</a:t>
            </a:r>
          </a:p>
        </p:txBody>
      </p:sp>
    </p:spTree>
    <p:extLst>
      <p:ext uri="{BB962C8B-B14F-4D97-AF65-F5344CB8AC3E}">
        <p14:creationId xmlns:p14="http://schemas.microsoft.com/office/powerpoint/2010/main" val="15700636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xmlns:a="http://schemas.openxmlformats.org/drawingml/2006/main" eaLnBrk="1" hangingPunct="1"/>
            <a:r xmlns:a="http://schemas.openxmlformats.org/drawingml/2006/main">
              <a:rPr lang="es" altLang="en-US" dirty="0"/>
              <a:t>Estructura de E/S </a:t>
            </a:r>
            <a:r xmlns:a="http://schemas.openxmlformats.org/drawingml/2006/main">
              <a:rPr lang="es" altLang="en-US"/>
              <a:t>(cont.)</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7202048" cy="4528239"/>
          </a:xfrm>
        </p:spPr>
        <p:txBody>
          <a:bodyPr/>
          <a:lstStyle/>
          <a:p>
            <a:pPr xmlns:a="http://schemas.openxmlformats.org/drawingml/2006/main">
              <a:lnSpc>
                <a:spcPct val="90000"/>
              </a:lnSpc>
            </a:pPr>
            <a:r xmlns:a="http://schemas.openxmlformats.org/drawingml/2006/main">
              <a:rPr lang="es" altLang="en-US" dirty="0"/>
              <a:t>Después de que se inicia la E/S, el control regresa al programa del usuario sólo al finalizar la E/S.</a:t>
            </a:r>
          </a:p>
          <a:p>
            <a:pPr xmlns:a="http://schemas.openxmlformats.org/drawingml/2006/main" lvl="1">
              <a:lnSpc>
                <a:spcPct val="90000"/>
              </a:lnSpc>
            </a:pPr>
            <a:r xmlns:a="http://schemas.openxmlformats.org/drawingml/2006/main">
              <a:rPr lang="es" altLang="en-US" dirty="0"/>
              <a:t>La instrucción de espera inactiva la CPU hasta la siguiente interrupción</a:t>
            </a:r>
          </a:p>
          <a:p>
            <a:pPr xmlns:a="http://schemas.openxmlformats.org/drawingml/2006/main" lvl="1">
              <a:lnSpc>
                <a:spcPct val="90000"/>
              </a:lnSpc>
            </a:pPr>
            <a:r xmlns:a="http://schemas.openxmlformats.org/drawingml/2006/main">
              <a:rPr lang="es" altLang="en-US" dirty="0"/>
              <a:t>Bucle de espera (contienda por el acceso a la memoria)</a:t>
            </a:r>
          </a:p>
          <a:p>
            <a:pPr xmlns:a="http://schemas.openxmlformats.org/drawingml/2006/main" lvl="1">
              <a:lnSpc>
                <a:spcPct val="90000"/>
              </a:lnSpc>
            </a:pPr>
            <a:r xmlns:a="http://schemas.openxmlformats.org/drawingml/2006/main">
              <a:rPr lang="es" altLang="en-US" dirty="0"/>
              <a:t>Como máximo hay una solicitud de E/S pendiente a la vez, no hay procesamiento de E/S simultáneo</a:t>
            </a:r>
          </a:p>
          <a:p>
            <a:pPr xmlns:a="http://schemas.openxmlformats.org/drawingml/2006/main">
              <a:lnSpc>
                <a:spcPct val="90000"/>
              </a:lnSpc>
            </a:pPr>
            <a:r xmlns:a="http://schemas.openxmlformats.org/drawingml/2006/main">
              <a:rPr lang="es" altLang="en-US" dirty="0"/>
              <a:t>Después de que se inicia la E/S, el control regresa al programa del usuario sin esperar a que se complete la E/S.</a:t>
            </a:r>
          </a:p>
          <a:p>
            <a:pPr xmlns:a="http://schemas.openxmlformats.org/drawingml/2006/main" lvl="1">
              <a:lnSpc>
                <a:spcPct val="90000"/>
              </a:lnSpc>
            </a:pPr>
            <a:r xmlns:a="http://schemas.openxmlformats.org/drawingml/2006/main">
              <a:rPr lang="es" altLang="en-US" b="1" dirty="0">
                <a:solidFill>
                  <a:srgbClr val="006699"/>
                </a:solidFill>
                <a:latin typeface="+mj-lt"/>
              </a:rPr>
              <a:t>Llamada al sistema </a:t>
            </a:r>
            <a:r xmlns:a="http://schemas.openxmlformats.org/drawingml/2006/main">
              <a:rPr lang="es" altLang="en-US" dirty="0"/>
              <a:t>: solicitud al sistema operativo para permitir al usuario esperar a que se complete la E/S</a:t>
            </a:r>
          </a:p>
          <a:p>
            <a:pPr xmlns:a="http://schemas.openxmlformats.org/drawingml/2006/main" lvl="1">
              <a:lnSpc>
                <a:spcPct val="90000"/>
              </a:lnSpc>
            </a:pPr>
            <a:r xmlns:a="http://schemas.openxmlformats.org/drawingml/2006/main">
              <a:rPr lang="es" altLang="en-US" b="1" dirty="0">
                <a:solidFill>
                  <a:srgbClr val="006699"/>
                </a:solidFill>
                <a:latin typeface="+mj-lt"/>
              </a:rPr>
              <a:t>La tabla de estado del dispositivo </a:t>
            </a:r>
            <a:r xmlns:a="http://schemas.openxmlformats.org/drawingml/2006/main">
              <a:rPr lang="es" altLang="en-US" dirty="0"/>
              <a:t>contiene entradas para cada dispositivo de E/S que indican su tipo, dirección y estado.</a:t>
            </a:r>
          </a:p>
          <a:p>
            <a:pPr xmlns:a="http://schemas.openxmlformats.org/drawingml/2006/main" lvl="1">
              <a:lnSpc>
                <a:spcPct val="90000"/>
              </a:lnSpc>
            </a:pPr>
            <a:r xmlns:a="http://schemas.openxmlformats.org/drawingml/2006/main">
              <a:rPr lang="es" altLang="en-US" dirty="0"/>
              <a:t>El sistema operativo indexa la tabla de dispositivos de E/S para determinar el estado del dispositivo y modificar la entrada de la tabla para incluir interrupciones.</a:t>
            </a:r>
          </a:p>
          <a:p>
            <a:pPr lvl="1">
              <a:lnSpc>
                <a:spcPct val="90000"/>
              </a:lnSpc>
            </a:pP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xmlns:a="http://schemas.openxmlformats.org/drawingml/2006/main" eaLnBrk="1" hangingPunct="1"/>
            <a:r xmlns:a="http://schemas.openxmlformats.org/drawingml/2006/main">
              <a:rPr lang="es" altLang="en-US"/>
              <a:t>Capítulo 1 Introducción</a:t>
            </a:r>
          </a:p>
        </p:txBody>
      </p:sp>
      <p:sp>
        <p:nvSpPr>
          <p:cNvPr id="7171" name="Rectangle 3">
            <a:extLst>
              <a:ext uri="{FF2B5EF4-FFF2-40B4-BE49-F238E27FC236}">
                <a16:creationId xmlns:a16="http://schemas.microsoft.com/office/drawing/2014/main" id="{D002EA22-F1BB-4F36-8EAD-4A3CBBBFD932}"/>
              </a:ext>
            </a:extLst>
          </p:cNvPr>
          <p:cNvSpPr>
            <a:spLocks noGrp="1" noChangeArrowheads="1"/>
          </p:cNvSpPr>
          <p:nvPr>
            <p:ph type="body" idx="4294967295"/>
          </p:nvPr>
        </p:nvSpPr>
        <p:spPr/>
        <p:txBody>
          <a:bodyPr/>
          <a:lstStyle/>
          <a:p>
            <a:r xmlns:a="http://schemas.openxmlformats.org/drawingml/2006/main">
              <a:rPr lang="es" altLang="en-US"/>
              <a:t>Qué hacen los sistemas operativos</a:t>
            </a:r>
          </a:p>
          <a:p>
            <a:r xmlns:a="http://schemas.openxmlformats.org/drawingml/2006/main">
              <a:rPr lang="es" altLang="en-US"/>
              <a:t>Organización del sistema informático</a:t>
            </a:r>
          </a:p>
          <a:p>
            <a:r xmlns:a="http://schemas.openxmlformats.org/drawingml/2006/main">
              <a:rPr lang="es" altLang="en-US"/>
              <a:t>Arquitectura del sistema informático</a:t>
            </a:r>
          </a:p>
          <a:p>
            <a:r xmlns:a="http://schemas.openxmlformats.org/drawingml/2006/main">
              <a:rPr lang="es" altLang="en-US"/>
              <a:t>Operaciones del sistema operativo</a:t>
            </a:r>
          </a:p>
          <a:p>
            <a:r xmlns:a="http://schemas.openxmlformats.org/drawingml/2006/main">
              <a:rPr lang="es" altLang="en-US"/>
              <a:t>Administracion de recursos</a:t>
            </a:r>
          </a:p>
          <a:p>
            <a:r xmlns:a="http://schemas.openxmlformats.org/drawingml/2006/main">
              <a:rPr lang="es" altLang="en-US"/>
              <a:t>Seguridad y Protección</a:t>
            </a:r>
          </a:p>
          <a:p>
            <a:r xmlns:a="http://schemas.openxmlformats.org/drawingml/2006/main">
              <a:rPr lang="es" altLang="en-US"/>
              <a:t>Virtualización</a:t>
            </a:r>
          </a:p>
          <a:p>
            <a:r xmlns:a="http://schemas.openxmlformats.org/drawingml/2006/main">
              <a:rPr lang="es" altLang="en-US"/>
              <a:t>Sistemas distribuidos</a:t>
            </a:r>
          </a:p>
          <a:p>
            <a:r xmlns:a="http://schemas.openxmlformats.org/drawingml/2006/main">
              <a:rPr lang="es" altLang="en-US"/>
              <a:t>Estructuras de datos del núcleo</a:t>
            </a:r>
          </a:p>
          <a:p>
            <a:r xmlns:a="http://schemas.openxmlformats.org/drawingml/2006/main">
              <a:rPr lang="es" altLang="en-US"/>
              <a:t>Entornos informáticos</a:t>
            </a:r>
          </a:p>
          <a:p>
            <a:r xmlns:a="http://schemas.openxmlformats.org/drawingml/2006/main">
              <a:rPr lang="es" altLang="en-US"/>
              <a:t>Sistemas operativos libres y de código abierto</a:t>
            </a:r>
          </a:p>
          <a:p>
            <a:pPr>
              <a:buFont typeface="Monotype Sorts" pitchFamily="-84" charset="2"/>
              <a:buNone/>
            </a:pPr>
            <a:endParaRPr lang="en-US" altLang="en-US"/>
          </a:p>
          <a:p>
            <a:endParaRPr lang="en-US"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xmlns:a="http://schemas.openxmlformats.org/drawingml/2006/main" eaLnBrk="1" hangingPunct="1"/>
            <a:r xmlns:a="http://schemas.openxmlformats.org/drawingml/2006/main">
              <a:rPr lang="es" altLang="en-US"/>
              <a:t>Inicio de la computadora</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xmlns:a="http://schemas.openxmlformats.org/drawingml/2006/main">
              <a:rPr lang="es" altLang="en-US" b="1" dirty="0">
                <a:solidFill>
                  <a:srgbClr val="006699"/>
                </a:solidFill>
                <a:latin typeface="+mj-lt"/>
              </a:rPr>
              <a:t>El programa Bootstrap </a:t>
            </a:r>
            <a:r xmlns:a="http://schemas.openxmlformats.org/drawingml/2006/main">
              <a:rPr lang="es" altLang="en-US" dirty="0"/>
              <a:t>se carga al encender o reiniciar</a:t>
            </a:r>
          </a:p>
          <a:p>
            <a:pPr xmlns:a="http://schemas.openxmlformats.org/drawingml/2006/main" lvl="1"/>
            <a:r xmlns:a="http://schemas.openxmlformats.org/drawingml/2006/main">
              <a:rPr lang="es" altLang="en-US" dirty="0"/>
              <a:t>Normalmente se almacena en ROM o EPROM, generalmente conocido como </a:t>
            </a:r>
            <a:r xmlns:a="http://schemas.openxmlformats.org/drawingml/2006/main">
              <a:rPr lang="es" altLang="en-US" b="1" dirty="0">
                <a:solidFill>
                  <a:srgbClr val="006699"/>
                </a:solidFill>
                <a:latin typeface="+mj-lt"/>
              </a:rPr>
              <a:t>firmware</a:t>
            </a:r>
          </a:p>
          <a:p>
            <a:pPr xmlns:a="http://schemas.openxmlformats.org/drawingml/2006/main" lvl="1"/>
            <a:r xmlns:a="http://schemas.openxmlformats.org/drawingml/2006/main">
              <a:rPr lang="es" altLang="en-US" dirty="0"/>
              <a:t>Inicializa todos los aspectos del sistema.</a:t>
            </a:r>
          </a:p>
          <a:p>
            <a:pPr xmlns:a="http://schemas.openxmlformats.org/drawingml/2006/main" lvl="1"/>
            <a:r xmlns:a="http://schemas.openxmlformats.org/drawingml/2006/main">
              <a:rPr lang="es" altLang="en-US" dirty="0"/>
              <a:t>Carga el kernel del sistema operativo y comienza la ejecución.</a:t>
            </a:r>
          </a:p>
        </p:txBody>
      </p:sp>
    </p:spTree>
    <p:extLst>
      <p:ext uri="{BB962C8B-B14F-4D97-AF65-F5344CB8AC3E}">
        <p14:creationId xmlns:p14="http://schemas.microsoft.com/office/powerpoint/2010/main" val="2890568288"/>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144488" y="2888119"/>
            <a:ext cx="5116286" cy="1030738"/>
          </a:xfrm>
        </p:spPr>
        <p:txBody>
          <a:bodyPr/>
          <a:lstStyle/>
          <a:p>
            <a:pPr xmlns:a="http://schemas.openxmlformats.org/drawingml/2006/main" marL="457200" lvl="1" indent="0">
              <a:buNone/>
            </a:pPr>
            <a:r xmlns:a="http://schemas.openxmlformats.org/drawingml/2006/main">
              <a:rPr lang="es" altLang="en-US" sz="3200" b="1" dirty="0">
                <a:solidFill>
                  <a:srgbClr val="006699"/>
                </a:solidFill>
                <a:latin typeface="+mj-lt"/>
              </a:rPr>
              <a:t>Estructura de almacenamiento</a:t>
            </a:r>
          </a:p>
        </p:txBody>
      </p:sp>
    </p:spTree>
    <p:extLst>
      <p:ext uri="{BB962C8B-B14F-4D97-AF65-F5344CB8AC3E}">
        <p14:creationId xmlns:p14="http://schemas.microsoft.com/office/powerpoint/2010/main" val="265303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xmlns:a="http://schemas.openxmlformats.org/drawingml/2006/main" eaLnBrk="1" hangingPunct="1"/>
            <a:r xmlns:a="http://schemas.openxmlformats.org/drawingml/2006/main">
              <a:rPr lang="es" altLang="en-US"/>
              <a:t>Estructura de almacenamiento</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xmlns:a="http://schemas.openxmlformats.org/drawingml/2006/main">
              <a:rPr lang="es" altLang="en-US" sz="1700" dirty="0"/>
              <a:t>Memoria principal: sólo medios de almacenamiento grandes a los que la CPU puede acceder directamente</a:t>
            </a:r>
          </a:p>
          <a:p>
            <a:pPr xmlns:a="http://schemas.openxmlformats.org/drawingml/2006/main" lvl="1"/>
            <a:r xmlns:a="http://schemas.openxmlformats.org/drawingml/2006/main">
              <a:rPr lang="es" altLang="en-US" b="1" dirty="0">
                <a:solidFill>
                  <a:srgbClr val="006699"/>
                </a:solidFill>
                <a:latin typeface="+mj-lt"/>
              </a:rPr>
              <a:t>Acceso aleatorio</a:t>
            </a:r>
          </a:p>
          <a:p>
            <a:pPr xmlns:a="http://schemas.openxmlformats.org/drawingml/2006/main" lvl="1"/>
            <a:r xmlns:a="http://schemas.openxmlformats.org/drawingml/2006/main">
              <a:rPr lang="es" altLang="en-US" sz="1600" dirty="0"/>
              <a:t>Normalmente </a:t>
            </a:r>
            <a:r xmlns:a="http://schemas.openxmlformats.org/drawingml/2006/main">
              <a:rPr lang="es" altLang="en-US" b="1" dirty="0">
                <a:solidFill>
                  <a:srgbClr val="006699"/>
                </a:solidFill>
                <a:latin typeface="+mj-lt"/>
              </a:rPr>
              <a:t>volátil</a:t>
            </a:r>
          </a:p>
          <a:p>
            <a:pPr xmlns:a="http://schemas.openxmlformats.org/drawingml/2006/main" lvl="1"/>
            <a:r xmlns:a="http://schemas.openxmlformats.org/drawingml/2006/main">
              <a:rPr lang="es" altLang="en-US" dirty="0"/>
              <a:t>Típicamente</a:t>
            </a:r>
            <a:r xmlns:a="http://schemas.openxmlformats.org/drawingml/2006/main">
              <a:rPr lang="es" altLang="en-US" sz="1600" b="1" dirty="0">
                <a:solidFill>
                  <a:srgbClr val="3366FF"/>
                </a:solidFill>
              </a:rPr>
              <a:t> </a:t>
            </a:r>
            <a:r xmlns:a="http://schemas.openxmlformats.org/drawingml/2006/main">
              <a:rPr lang="es" altLang="en-US" b="1" dirty="0">
                <a:solidFill>
                  <a:srgbClr val="006699"/>
                </a:solidFill>
                <a:latin typeface="+mj-lt"/>
              </a:rPr>
              <a:t>acceso aleatorio</a:t>
            </a:r>
            <a:r xmlns:a="http://schemas.openxmlformats.org/drawingml/2006/main">
              <a:rPr lang="es" altLang="en-US" sz="1600" b="1" dirty="0">
                <a:solidFill>
                  <a:srgbClr val="3366FF"/>
                </a:solidFill>
              </a:rPr>
              <a:t> </a:t>
            </a:r>
            <a:r xmlns:a="http://schemas.openxmlformats.org/drawingml/2006/main">
              <a:rPr lang="es" altLang="en-US" b="1" dirty="0">
                <a:solidFill>
                  <a:srgbClr val="006699"/>
                </a:solidFill>
                <a:latin typeface="+mj-lt"/>
              </a:rPr>
              <a:t>memoria</a:t>
            </a:r>
            <a:r xmlns:a="http://schemas.openxmlformats.org/drawingml/2006/main">
              <a:rPr lang="es" altLang="en-US" sz="1600" b="1" dirty="0">
                <a:solidFill>
                  <a:srgbClr val="3366FF"/>
                </a:solidFill>
              </a:rPr>
              <a:t> </a:t>
            </a:r>
            <a:r xmlns:a="http://schemas.openxmlformats.org/drawingml/2006/main">
              <a:rPr lang="es" altLang="en-US" dirty="0"/>
              <a:t>en forma de </a:t>
            </a:r>
            <a:r xmlns:a="http://schemas.openxmlformats.org/drawingml/2006/main">
              <a:rPr lang="es" altLang="en-US" b="1" dirty="0">
                <a:solidFill>
                  <a:srgbClr val="006699"/>
                </a:solidFill>
                <a:latin typeface="+mj-lt"/>
              </a:rPr>
              <a:t>memoria dinámica de acceso aleatorio (DRAM)</a:t>
            </a:r>
          </a:p>
          <a:p>
            <a:r xmlns:a="http://schemas.openxmlformats.org/drawingml/2006/main">
              <a:rPr lang="es" altLang="en-US" sz="1700" dirty="0"/>
              <a:t>Almacenamiento secundario: extensión de la memoria principal que proporciona una gran </a:t>
            </a:r>
            <a:r xmlns:a="http://schemas.openxmlformats.org/drawingml/2006/main">
              <a:rPr lang="es" altLang="en-US" sz="1700" dirty="0"/>
              <a:t>capacidad de almacenamiento </a:t>
            </a:r>
            <a:r xmlns:a="http://schemas.openxmlformats.org/drawingml/2006/main">
              <a:rPr lang="es" altLang="en-US" b="1" dirty="0">
                <a:solidFill>
                  <a:srgbClr val="006699"/>
                </a:solidFill>
                <a:latin typeface="+mj-lt"/>
              </a:rPr>
              <a:t>no volátil .</a:t>
            </a:r>
          </a:p>
        </p:txBody>
      </p:sp>
    </p:spTree>
    <p:extLst>
      <p:ext uri="{BB962C8B-B14F-4D97-AF65-F5344CB8AC3E}">
        <p14:creationId xmlns:p14="http://schemas.microsoft.com/office/powerpoint/2010/main" val="19751068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xmlns:a="http://schemas.openxmlformats.org/drawingml/2006/main" eaLnBrk="1" hangingPunct="1"/>
            <a:r xmlns:a="http://schemas.openxmlformats.org/drawingml/2006/main">
              <a:rPr lang="es" altLang="en-US" dirty="0"/>
              <a:t>Estructura de almacenamiento (cont.)</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099455"/>
            <a:ext cx="6905398" cy="4441370"/>
          </a:xfrm>
        </p:spPr>
        <p:txBody>
          <a:bodyPr/>
          <a:lstStyle/>
          <a:p>
            <a:r xmlns:a="http://schemas.openxmlformats.org/drawingml/2006/main">
              <a:rPr lang="es" altLang="en-US" b="1" dirty="0">
                <a:solidFill>
                  <a:srgbClr val="006699"/>
                </a:solidFill>
                <a:latin typeface="+mj-lt"/>
              </a:rPr>
              <a:t>Unidades de disco duro </a:t>
            </a:r>
            <a:r xmlns:a="http://schemas.openxmlformats.org/drawingml/2006/main">
              <a:rPr lang="es" altLang="en-US" sz="1700" dirty="0"/>
              <a:t>( </a:t>
            </a:r>
            <a:r xmlns:a="http://schemas.openxmlformats.org/drawingml/2006/main">
              <a:rPr lang="es" altLang="en-US" b="1" dirty="0">
                <a:solidFill>
                  <a:srgbClr val="006699"/>
                </a:solidFill>
                <a:latin typeface="+mj-lt"/>
              </a:rPr>
              <a:t>HDD </a:t>
            </a:r>
            <a:r xmlns:a="http://schemas.openxmlformats.org/drawingml/2006/main">
              <a:rPr lang="es" altLang="en-US" sz="1700" dirty="0"/>
              <a:t>): platos rígidos de metal o vidrio cubiertos con material de grabación magnético</a:t>
            </a:r>
          </a:p>
          <a:p>
            <a:pPr xmlns:a="http://schemas.openxmlformats.org/drawingml/2006/main" lvl="1"/>
            <a:r xmlns:a="http://schemas.openxmlformats.org/drawingml/2006/main">
              <a:rPr lang="es" altLang="en-US" sz="1600" dirty="0"/>
              <a:t>La superficie del disco se divide lógicamente en </a:t>
            </a:r>
            <a:r xmlns:a="http://schemas.openxmlformats.org/drawingml/2006/main">
              <a:rPr lang="es" altLang="en-US" b="1" dirty="0">
                <a:solidFill>
                  <a:srgbClr val="006699"/>
                </a:solidFill>
                <a:latin typeface="+mj-lt"/>
              </a:rPr>
              <a:t>pistas </a:t>
            </a:r>
            <a:r xmlns:a="http://schemas.openxmlformats.org/drawingml/2006/main">
              <a:rPr lang="es" altLang="en-US" sz="1600" dirty="0"/>
              <a:t>, que a su vez se subdividen en </a:t>
            </a:r>
            <a:r xmlns:a="http://schemas.openxmlformats.org/drawingml/2006/main">
              <a:rPr lang="es" altLang="en-US" b="1" dirty="0">
                <a:solidFill>
                  <a:srgbClr val="006699"/>
                </a:solidFill>
                <a:latin typeface="+mj-lt"/>
              </a:rPr>
              <a:t>sectores</a:t>
            </a:r>
          </a:p>
          <a:p>
            <a:pPr xmlns:a="http://schemas.openxmlformats.org/drawingml/2006/main" lvl="1"/>
            <a:r xmlns:a="http://schemas.openxmlformats.org/drawingml/2006/main">
              <a:rPr lang="es" altLang="en-US" sz="1600" dirty="0"/>
              <a:t>El </a:t>
            </a:r>
            <a:r xmlns:a="http://schemas.openxmlformats.org/drawingml/2006/main">
              <a:rPr lang="es" altLang="en-US" b="1" dirty="0">
                <a:solidFill>
                  <a:srgbClr val="006699"/>
                </a:solidFill>
                <a:latin typeface="+mj-lt"/>
              </a:rPr>
              <a:t>controlador de disco </a:t>
            </a:r>
            <a:r xmlns:a="http://schemas.openxmlformats.org/drawingml/2006/main">
              <a:rPr lang="es" altLang="en-US" sz="1600" dirty="0"/>
              <a:t>determina la interacción lógica entre el dispositivo y la computadora.</a:t>
            </a:r>
          </a:p>
          <a:p>
            <a:r xmlns:a="http://schemas.openxmlformats.org/drawingml/2006/main">
              <a:rPr lang="es" altLang="en-US" b="1" dirty="0">
                <a:solidFill>
                  <a:srgbClr val="006699"/>
                </a:solidFill>
                <a:latin typeface="+mj-lt"/>
              </a:rPr>
              <a:t>Memoria no volátil </a:t>
            </a:r>
            <a:r xmlns:a="http://schemas.openxmlformats.org/drawingml/2006/main">
              <a:rPr lang="es" altLang="en-US" sz="1700" dirty="0"/>
              <a:t>( </a:t>
            </a:r>
            <a:r xmlns:a="http://schemas.openxmlformats.org/drawingml/2006/main">
              <a:rPr lang="es" altLang="en-US" b="1" dirty="0">
                <a:solidFill>
                  <a:srgbClr val="006699"/>
                </a:solidFill>
                <a:latin typeface="+mj-lt"/>
              </a:rPr>
              <a:t>NVM </a:t>
            </a:r>
            <a:r xmlns:a="http://schemas.openxmlformats.org/drawingml/2006/main">
              <a:rPr lang="es" altLang="en-US" sz="1700" dirty="0"/>
              <a:t>)</a:t>
            </a:r>
            <a:r xmlns:a="http://schemas.openxmlformats.org/drawingml/2006/main">
              <a:rPr lang="es" altLang="en-US" b="1" dirty="0">
                <a:solidFill>
                  <a:srgbClr val="006699"/>
                </a:solidFill>
                <a:latin typeface="+mj-lt"/>
              </a:rPr>
              <a:t> </a:t>
            </a:r>
            <a:r xmlns:a="http://schemas.openxmlformats.org/drawingml/2006/main">
              <a:rPr lang="es" altLang="en-US" sz="1700" dirty="0"/>
              <a:t>dispositivos: más rápidos que los discos duros, no volátiles</a:t>
            </a:r>
          </a:p>
          <a:p>
            <a:pPr xmlns:a="http://schemas.openxmlformats.org/drawingml/2006/main" lvl="1"/>
            <a:r xmlns:a="http://schemas.openxmlformats.org/drawingml/2006/main">
              <a:rPr lang="es" altLang="en-US" sz="1600" dirty="0"/>
              <a:t>Varias tecnologías</a:t>
            </a:r>
          </a:p>
          <a:p>
            <a:pPr xmlns:a="http://schemas.openxmlformats.org/drawingml/2006/main" lvl="1"/>
            <a:r xmlns:a="http://schemas.openxmlformats.org/drawingml/2006/main">
              <a:rPr lang="es" altLang="en-US" sz="1600" dirty="0"/>
              <a:t>Cada vez más popular a medida que aumenta la capacidad y el rendimiento y baja el precio</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a16="http://schemas.microsoft.com/office/drawing/2014/main" id="{9399C31D-3B45-4819-86D3-3562EEC74425}"/>
              </a:ext>
            </a:extLst>
          </p:cNvPr>
          <p:cNvSpPr>
            <a:spLocks noGrp="1" noChangeArrowheads="1"/>
          </p:cNvSpPr>
          <p:nvPr>
            <p:ph type="title"/>
          </p:nvPr>
        </p:nvSpPr>
        <p:spPr>
          <a:xfrm>
            <a:off x="947738" y="203200"/>
            <a:ext cx="7851775" cy="576263"/>
          </a:xfrm>
        </p:spPr>
        <p:txBody>
          <a:bodyPr/>
          <a:lstStyle/>
          <a:p>
            <a:r xmlns:a="http://schemas.openxmlformats.org/drawingml/2006/main">
              <a:rPr lang="es" altLang="en-US" sz="3000"/>
              <a:t>Definiciones de almacenamiento y revisión de notación</a:t>
            </a:r>
          </a:p>
        </p:txBody>
      </p:sp>
      <p:pic>
        <p:nvPicPr>
          <p:cNvPr id="38915" name="Picture 3">
            <a:extLst>
              <a:ext uri="{FF2B5EF4-FFF2-40B4-BE49-F238E27FC236}">
                <a16:creationId xmlns:a16="http://schemas.microsoft.com/office/drawing/2014/main" id="{7CEF2D5C-E937-4516-898C-4034833D23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00AC8D8D-292B-2943-B449-B924F9BB88F3}"/>
              </a:ext>
            </a:extLst>
          </p:cNvPr>
          <p:cNvSpPr/>
          <p:nvPr/>
        </p:nvSpPr>
        <p:spPr bwMode="auto">
          <a:xfrm>
            <a:off x="842962"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xmlns:a="http://schemas.openxmlformats.org/drawingml/2006/main">
              <a:defRPr/>
            </a:pPr>
            <a:r xmlns:a="http://schemas.openxmlformats.org/drawingml/2006/main">
              <a:rPr lang="es" sz="1400" dirty="0"/>
              <a:t>La unidad básica de almacenamiento de una computadora es el </a:t>
            </a:r>
            <a:r xmlns:a="http://schemas.openxmlformats.org/drawingml/2006/main">
              <a:rPr kumimoji="1" lang="es" sz="1500" b="1" dirty="0">
                <a:solidFill>
                  <a:srgbClr val="006699"/>
                </a:solidFill>
                <a:latin typeface="+mj-lt"/>
              </a:rPr>
              <a:t>bit </a:t>
            </a:r>
            <a:r xmlns:a="http://schemas.openxmlformats.org/drawingml/2006/main">
              <a:rPr lang="es" sz="1400" dirty="0"/>
              <a:t>. Un bit puede contener uno de dos</a:t>
            </a:r>
          </a:p>
          <a:p>
            <a:pPr xmlns:a="http://schemas.openxmlformats.org/drawingml/2006/main">
              <a:defRPr/>
            </a:pPr>
            <a:r xmlns:a="http://schemas.openxmlformats.org/drawingml/2006/main">
              <a:rPr lang="es" sz="1400" dirty="0"/>
              <a:t>valores, 0 y 1. Todo el resto del almacenamiento en una computadora se basa en colecciones de bits.</a:t>
            </a:r>
          </a:p>
          <a:p>
            <a:pPr xmlns:a="http://schemas.openxmlformats.org/drawingml/2006/main">
              <a:defRPr/>
            </a:pPr>
            <a:r xmlns:a="http://schemas.openxmlformats.org/drawingml/2006/main">
              <a:rPr lang="es" sz="1400" dirty="0"/>
              <a:t>Con suficientes bits, es sorprendente cuántas cosas puede representar una computadora:</a:t>
            </a:r>
          </a:p>
          <a:p>
            <a:pPr xmlns:a="http://schemas.openxmlformats.org/drawingml/2006/main">
              <a:defRPr/>
            </a:pPr>
            <a:r xmlns:a="http://schemas.openxmlformats.org/drawingml/2006/main">
              <a:rPr lang="es" sz="1400" dirty="0"/>
              <a:t>números, letras, imágenes, películas, sonidos, documentos y programas, por nombrar</a:t>
            </a:r>
          </a:p>
          <a:p>
            <a:pPr xmlns:a="http://schemas.openxmlformats.org/drawingml/2006/main">
              <a:defRPr/>
            </a:pPr>
            <a:r xmlns:a="http://schemas.openxmlformats.org/drawingml/2006/main">
              <a:rPr lang="es" sz="1400" dirty="0"/>
              <a:t>algunos. Un </a:t>
            </a:r>
            <a:r xmlns:a="http://schemas.openxmlformats.org/drawingml/2006/main">
              <a:rPr kumimoji="1" lang="es" sz="1500" b="1" dirty="0">
                <a:solidFill>
                  <a:srgbClr val="006699"/>
                </a:solidFill>
                <a:latin typeface="+mj-lt"/>
              </a:rPr>
              <a:t>byte </a:t>
            </a:r>
            <a:r xmlns:a="http://schemas.openxmlformats.org/drawingml/2006/main">
              <a:rPr lang="es" sz="1400" dirty="0"/>
              <a:t>tiene 8 bits y en la mayoría de las computadoras es el más pequeño y conveniente.</a:t>
            </a:r>
          </a:p>
          <a:p>
            <a:pPr xmlns:a="http://schemas.openxmlformats.org/drawingml/2006/main">
              <a:defRPr/>
            </a:pPr>
            <a:r xmlns:a="http://schemas.openxmlformats.org/drawingml/2006/main">
              <a:rPr lang="es" sz="1400" dirty="0"/>
              <a:t>trozo de almacenamiento. Por ejemplo, la mayoría de las computadoras no tienen instrucciones para</a:t>
            </a:r>
          </a:p>
          <a:p>
            <a:pPr xmlns:a="http://schemas.openxmlformats.org/drawingml/2006/main">
              <a:defRPr/>
            </a:pPr>
            <a:r xmlns:a="http://schemas.openxmlformats.org/drawingml/2006/main">
              <a:rPr lang="es" sz="1400" dirty="0"/>
              <a:t>muévete un poco pero tienes uno para mover un byte. Un término menos común es </a:t>
            </a:r>
            <a:r xmlns:a="http://schemas.openxmlformats.org/drawingml/2006/main">
              <a:rPr kumimoji="1" lang="es" sz="1500" b="1" dirty="0">
                <a:solidFill>
                  <a:srgbClr val="006699"/>
                </a:solidFill>
                <a:latin typeface="+mj-lt"/>
              </a:rPr>
              <a:t>palabra </a:t>
            </a:r>
            <a:r xmlns:a="http://schemas.openxmlformats.org/drawingml/2006/main">
              <a:rPr lang="es" sz="1400" dirty="0"/>
              <a:t>,</a:t>
            </a:r>
          </a:p>
          <a:p>
            <a:pPr xmlns:a="http://schemas.openxmlformats.org/drawingml/2006/main">
              <a:defRPr/>
            </a:pPr>
            <a:r xmlns:a="http://schemas.openxmlformats.org/drawingml/2006/main">
              <a:rPr lang="es" sz="1400" dirty="0"/>
              <a:t>que es la unidad de datos nativa de una arquitectura informática determinada. se hace una palabra</a:t>
            </a:r>
          </a:p>
          <a:p>
            <a:pPr xmlns:a="http://schemas.openxmlformats.org/drawingml/2006/main">
              <a:defRPr/>
            </a:pPr>
            <a:r xmlns:a="http://schemas.openxmlformats.org/drawingml/2006/main">
              <a:rPr lang="es" sz="1400" dirty="0"/>
              <a:t>de uno o más bytes. Por ejemplo, una computadora que tiene registros de 64 bits y</a:t>
            </a:r>
          </a:p>
          <a:p>
            <a:pPr xmlns:a="http://schemas.openxmlformats.org/drawingml/2006/main">
              <a:defRPr/>
            </a:pPr>
            <a:r xmlns:a="http://schemas.openxmlformats.org/drawingml/2006/main">
              <a:rPr lang="es" sz="1400" dirty="0"/>
              <a:t>El direccionamiento de memoria de 64 bits suele tener palabras de 64 bits (8 bytes). Un ordenador</a:t>
            </a:r>
          </a:p>
          <a:p>
            <a:pPr xmlns:a="http://schemas.openxmlformats.org/drawingml/2006/main">
              <a:defRPr/>
            </a:pPr>
            <a:r xmlns:a="http://schemas.openxmlformats.org/drawingml/2006/main">
              <a:rPr lang="es" sz="1400" dirty="0"/>
              <a:t>ejecuta muchas operaciones en su tamaño de palabra nativo en lugar de un byte a la vez.</a:t>
            </a:r>
          </a:p>
          <a:p>
            <a:pPr>
              <a:defRPr/>
            </a:pPr>
            <a:endParaRPr lang="en-US" sz="1400" dirty="0"/>
          </a:p>
          <a:p>
            <a:pPr xmlns:a="http://schemas.openxmlformats.org/drawingml/2006/main">
              <a:defRPr/>
            </a:pPr>
            <a:r xmlns:a="http://schemas.openxmlformats.org/drawingml/2006/main">
              <a:rPr lang="es" sz="1400" dirty="0"/>
              <a:t>El almacenamiento informático, junto con la mayor parte del rendimiento de las computadoras, generalmente es</a:t>
            </a:r>
          </a:p>
          <a:p>
            <a:pPr xmlns:a="http://schemas.openxmlformats.org/drawingml/2006/main">
              <a:defRPr/>
            </a:pPr>
            <a:r xmlns:a="http://schemas.openxmlformats.org/drawingml/2006/main">
              <a:rPr lang="es" sz="1400" dirty="0"/>
              <a:t>medido y manipulado en bytes y colecciones de bytes. Un </a:t>
            </a:r>
            <a:r xmlns:a="http://schemas.openxmlformats.org/drawingml/2006/main">
              <a:rPr kumimoji="1" lang="es" sz="1500" b="1" dirty="0">
                <a:solidFill>
                  <a:srgbClr val="006699"/>
                </a:solidFill>
                <a:latin typeface="+mj-lt"/>
              </a:rPr>
              <a:t>kilobyte </a:t>
            </a:r>
            <a:r xmlns:a="http://schemas.openxmlformats.org/drawingml/2006/main">
              <a:rPr lang="es" sz="1400" dirty="0"/>
              <a:t>, o</a:t>
            </a:r>
          </a:p>
          <a:p>
            <a:pPr xmlns:a="http://schemas.openxmlformats.org/drawingml/2006/main">
              <a:defRPr/>
            </a:pPr>
            <a:r xmlns:a="http://schemas.openxmlformats.org/drawingml/2006/main">
              <a:rPr lang="es" sz="1400" dirty="0"/>
              <a:t>KB, es de 1.024 bytes; un </a:t>
            </a:r>
            <a:r xmlns:a="http://schemas.openxmlformats.org/drawingml/2006/main">
              <a:rPr kumimoji="1" lang="es" sz="1500" b="1" dirty="0">
                <a:solidFill>
                  <a:srgbClr val="006699"/>
                </a:solidFill>
                <a:latin typeface="+mj-lt"/>
              </a:rPr>
              <a:t>megabyte </a:t>
            </a:r>
            <a:r xmlns:a="http://schemas.openxmlformats.org/drawingml/2006/main">
              <a:rPr lang="es" sz="1400" dirty="0"/>
              <a:t>, o </a:t>
            </a:r>
            <a:r xmlns:a="http://schemas.openxmlformats.org/drawingml/2006/main">
              <a:rPr kumimoji="1" lang="es" sz="1500" b="1" dirty="0">
                <a:solidFill>
                  <a:srgbClr val="006699"/>
                </a:solidFill>
                <a:latin typeface="+mj-lt"/>
              </a:rPr>
              <a:t>MB </a:t>
            </a:r>
            <a:r xmlns:a="http://schemas.openxmlformats.org/drawingml/2006/main">
              <a:rPr lang="es" sz="1400" dirty="0"/>
              <a:t>, son 1.024 </a:t>
            </a:r>
            <a:r xmlns:a="http://schemas.openxmlformats.org/drawingml/2006/main">
              <a:rPr lang="es" sz="1400" baseline="30000" dirty="0"/>
              <a:t>2 </a:t>
            </a:r>
            <a:r xmlns:a="http://schemas.openxmlformats.org/drawingml/2006/main">
              <a:rPr lang="es" sz="1400" dirty="0"/>
              <a:t>bytes; un </a:t>
            </a:r>
            <a:r xmlns:a="http://schemas.openxmlformats.org/drawingml/2006/main">
              <a:rPr kumimoji="1" lang="es" sz="1500" b="1" dirty="0">
                <a:solidFill>
                  <a:srgbClr val="006699"/>
                </a:solidFill>
                <a:latin typeface="+mj-lt"/>
              </a:rPr>
              <a:t>gigabyte </a:t>
            </a:r>
            <a:r xmlns:a="http://schemas.openxmlformats.org/drawingml/2006/main">
              <a:rPr lang="es" sz="1400" dirty="0"/>
              <a:t>, o </a:t>
            </a:r>
            <a:r xmlns:a="http://schemas.openxmlformats.org/drawingml/2006/main">
              <a:rPr kumimoji="1" lang="es" sz="1500" b="1" dirty="0">
                <a:solidFill>
                  <a:srgbClr val="006699"/>
                </a:solidFill>
                <a:latin typeface="+mj-lt"/>
              </a:rPr>
              <a:t>GB </a:t>
            </a:r>
            <a:r xmlns:a="http://schemas.openxmlformats.org/drawingml/2006/main">
              <a:rPr lang="es" sz="1400" dirty="0"/>
              <a:t>, es</a:t>
            </a:r>
          </a:p>
          <a:p>
            <a:pPr xmlns:a="http://schemas.openxmlformats.org/drawingml/2006/main">
              <a:defRPr/>
            </a:pPr>
            <a:r xmlns:a="http://schemas.openxmlformats.org/drawingml/2006/main">
              <a:rPr lang="es" sz="1400" dirty="0"/>
              <a:t>1.024 </a:t>
            </a:r>
            <a:r xmlns:a="http://schemas.openxmlformats.org/drawingml/2006/main">
              <a:rPr lang="es" sz="1400" baseline="30000" dirty="0"/>
              <a:t>3 </a:t>
            </a:r>
            <a:r xmlns:a="http://schemas.openxmlformats.org/drawingml/2006/main">
              <a:rPr lang="es" sz="1400" dirty="0"/>
              <a:t>bytes; un </a:t>
            </a:r>
            <a:r xmlns:a="http://schemas.openxmlformats.org/drawingml/2006/main">
              <a:rPr kumimoji="1" lang="es" sz="1500" b="1" dirty="0">
                <a:solidFill>
                  <a:srgbClr val="006699"/>
                </a:solidFill>
                <a:latin typeface="+mj-lt"/>
              </a:rPr>
              <a:t>terabyte </a:t>
            </a:r>
            <a:r xmlns:a="http://schemas.openxmlformats.org/drawingml/2006/main">
              <a:rPr lang="es" sz="1400" dirty="0"/>
              <a:t>, o </a:t>
            </a:r>
            <a:r xmlns:a="http://schemas.openxmlformats.org/drawingml/2006/main">
              <a:rPr kumimoji="1" lang="es" sz="1500" b="1" dirty="0">
                <a:solidFill>
                  <a:srgbClr val="006699"/>
                </a:solidFill>
                <a:latin typeface="+mj-lt"/>
              </a:rPr>
              <a:t>TB </a:t>
            </a:r>
            <a:r xmlns:a="http://schemas.openxmlformats.org/drawingml/2006/main">
              <a:rPr lang="es" sz="1400" dirty="0"/>
              <a:t>, son 1.024 </a:t>
            </a:r>
            <a:r xmlns:a="http://schemas.openxmlformats.org/drawingml/2006/main">
              <a:rPr lang="es" sz="1400" baseline="30000" dirty="0"/>
              <a:t>4 </a:t>
            </a:r>
            <a:r xmlns:a="http://schemas.openxmlformats.org/drawingml/2006/main">
              <a:rPr lang="es" sz="1400" dirty="0"/>
              <a:t>bytes; y un </a:t>
            </a:r>
            <a:r xmlns:a="http://schemas.openxmlformats.org/drawingml/2006/main">
              <a:rPr kumimoji="1" lang="es" sz="1500" b="1" dirty="0">
                <a:solidFill>
                  <a:srgbClr val="006699"/>
                </a:solidFill>
                <a:latin typeface="+mj-lt"/>
              </a:rPr>
              <a:t>petabyte </a:t>
            </a:r>
            <a:r xmlns:a="http://schemas.openxmlformats.org/drawingml/2006/main">
              <a:rPr lang="es" sz="1400" dirty="0"/>
              <a:t>, o </a:t>
            </a:r>
            <a:r xmlns:a="http://schemas.openxmlformats.org/drawingml/2006/main">
              <a:rPr kumimoji="1" lang="es" sz="1500" b="1" dirty="0">
                <a:solidFill>
                  <a:srgbClr val="006699"/>
                </a:solidFill>
                <a:latin typeface="+mj-lt"/>
              </a:rPr>
              <a:t>PB </a:t>
            </a:r>
            <a:r xmlns:a="http://schemas.openxmlformats.org/drawingml/2006/main">
              <a:rPr lang="es" sz="1400" dirty="0"/>
              <a:t>, es 1.024 </a:t>
            </a:r>
            <a:r xmlns:a="http://schemas.openxmlformats.org/drawingml/2006/main">
              <a:rPr lang="es" sz="1400" baseline="30000" dirty="0"/>
              <a:t>5</a:t>
            </a:r>
          </a:p>
          <a:p>
            <a:pPr xmlns:a="http://schemas.openxmlformats.org/drawingml/2006/main">
              <a:defRPr/>
            </a:pPr>
            <a:r xmlns:a="http://schemas.openxmlformats.org/drawingml/2006/main">
              <a:rPr lang="es" sz="1400" dirty="0"/>
              <a:t>bytes. Los fabricantes de computadoras a menudo redondean estos números y dicen que</a:t>
            </a:r>
          </a:p>
          <a:p>
            <a:pPr xmlns:a="http://schemas.openxmlformats.org/drawingml/2006/main">
              <a:defRPr/>
            </a:pPr>
            <a:r xmlns:a="http://schemas.openxmlformats.org/drawingml/2006/main">
              <a:rPr lang="es" sz="1400" dirty="0"/>
              <a:t>un megabyte equivale a 1 millón de bytes y un gigabyte equivale a mil millones de bytes. Redes</a:t>
            </a:r>
          </a:p>
          <a:p>
            <a:pPr xmlns:a="http://schemas.openxmlformats.org/drawingml/2006/main">
              <a:defRPr/>
            </a:pPr>
            <a:r xmlns:a="http://schemas.openxmlformats.org/drawingml/2006/main">
              <a:rPr lang="es" sz="1400" dirty="0"/>
              <a:t>las mediciones son una excepción a esta regla general; se dan en pedacitos</a:t>
            </a:r>
          </a:p>
          <a:p>
            <a:pPr xmlns:a="http://schemas.openxmlformats.org/drawingml/2006/main">
              <a:defRPr/>
            </a:pPr>
            <a:r xmlns:a="http://schemas.openxmlformats.org/drawingml/2006/main">
              <a:rPr lang="es" sz="1400" dirty="0"/>
              <a:t>(porque las redes mueven datos poco a poco).</a:t>
            </a:r>
          </a:p>
          <a:p>
            <a:pPr>
              <a:defRPr/>
            </a:pPr>
            <a:endParaRPr lang="en-US" sz="1400" dirty="0">
              <a:latin typeface="Verdana"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xmlns:a="http://schemas.openxmlformats.org/drawingml/2006/main" eaLnBrk="1" hangingPunct="1"/>
            <a:r xmlns:a="http://schemas.openxmlformats.org/drawingml/2006/main">
              <a:rPr lang="es" altLang="en-US"/>
              <a:t>Jerarquía de almacenamiento</a:t>
            </a:r>
          </a:p>
        </p:txBody>
      </p:sp>
      <p:sp>
        <p:nvSpPr>
          <p:cNvPr id="39939" name="Rectangle 3">
            <a:extLst>
              <a:ext uri="{FF2B5EF4-FFF2-40B4-BE49-F238E27FC236}">
                <a16:creationId xmlns:a16="http://schemas.microsoft.com/office/drawing/2014/main" id="{D703547F-8757-4059-B0DB-0941113BB6DC}"/>
              </a:ext>
            </a:extLst>
          </p:cNvPr>
          <p:cNvSpPr>
            <a:spLocks noGrp="1" noChangeArrowheads="1"/>
          </p:cNvSpPr>
          <p:nvPr>
            <p:ph type="body" idx="4294967295"/>
          </p:nvPr>
        </p:nvSpPr>
        <p:spPr>
          <a:xfrm>
            <a:off x="806450" y="1124628"/>
            <a:ext cx="7810500" cy="4530725"/>
          </a:xfrm>
        </p:spPr>
        <p:txBody>
          <a:bodyPr/>
          <a:lstStyle/>
          <a:p>
            <a:r xmlns:a="http://schemas.openxmlformats.org/drawingml/2006/main">
              <a:rPr lang="es" altLang="en-US" dirty="0"/>
              <a:t>Sistemas de almacenamiento organizados en jerarquía.</a:t>
            </a:r>
          </a:p>
          <a:p>
            <a:pPr xmlns:a="http://schemas.openxmlformats.org/drawingml/2006/main" lvl="1"/>
            <a:r xmlns:a="http://schemas.openxmlformats.org/drawingml/2006/main">
              <a:rPr lang="es" altLang="en-US" dirty="0"/>
              <a:t>Velocidad</a:t>
            </a:r>
          </a:p>
          <a:p>
            <a:pPr xmlns:a="http://schemas.openxmlformats.org/drawingml/2006/main" lvl="1"/>
            <a:r xmlns:a="http://schemas.openxmlformats.org/drawingml/2006/main">
              <a:rPr lang="es" altLang="en-US" dirty="0"/>
              <a:t>Costo</a:t>
            </a:r>
          </a:p>
          <a:p>
            <a:pPr xmlns:a="http://schemas.openxmlformats.org/drawingml/2006/main" lvl="1"/>
            <a:r xmlns:a="http://schemas.openxmlformats.org/drawingml/2006/main">
              <a:rPr lang="es" altLang="en-US" dirty="0"/>
              <a:t>Volatilidad</a:t>
            </a:r>
          </a:p>
          <a:p>
            <a:r xmlns:a="http://schemas.openxmlformats.org/drawingml/2006/main">
              <a:rPr lang="es" altLang="en-US" b="1" dirty="0">
                <a:solidFill>
                  <a:srgbClr val="006699"/>
                </a:solidFill>
                <a:latin typeface="+mj-lt"/>
              </a:rPr>
              <a:t>Almacenamiento en caché </a:t>
            </a:r>
            <a:r xmlns:a="http://schemas.openxmlformats.org/drawingml/2006/main">
              <a:rPr lang="es" altLang="en-US" dirty="0"/>
              <a:t>: copiar información en un sistema de almacenamiento más rápido; La memoria principal puede verse como un caché para el almacenamiento secundario.</a:t>
            </a:r>
          </a:p>
          <a:p>
            <a:r xmlns:a="http://schemas.openxmlformats.org/drawingml/2006/main">
              <a:rPr lang="es" altLang="en-US" b="1" dirty="0">
                <a:solidFill>
                  <a:srgbClr val="006699"/>
                </a:solidFill>
                <a:latin typeface="+mj-lt"/>
              </a:rPr>
              <a:t>Controlador de dispositivo </a:t>
            </a:r>
            <a:r xmlns:a="http://schemas.openxmlformats.org/drawingml/2006/main">
              <a:rPr lang="es" altLang="en-US" dirty="0"/>
              <a:t>para cada controlador de dispositivo para administrar E/S</a:t>
            </a:r>
          </a:p>
          <a:p>
            <a:pPr xmlns:a="http://schemas.openxmlformats.org/drawingml/2006/main" lvl="1"/>
            <a:r xmlns:a="http://schemas.openxmlformats.org/drawingml/2006/main">
              <a:rPr lang="es" altLang="en-US" dirty="0"/>
              <a:t>Proporciona una interfaz uniforme entre el controlador y el kernel.</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xmlns:a="http://schemas.openxmlformats.org/drawingml/2006/main" eaLnBrk="1" hangingPunct="1"/>
            <a:r xmlns:a="http://schemas.openxmlformats.org/drawingml/2006/main">
              <a:rPr lang="es" altLang="en-US"/>
              <a:t>Jerarquía de dispositivos de almacenamiento</a:t>
            </a:r>
          </a:p>
        </p:txBody>
      </p:sp>
      <p:pic>
        <p:nvPicPr>
          <p:cNvPr id="41987" name="Picture 2">
            <a:extLst>
              <a:ext uri="{FF2B5EF4-FFF2-40B4-BE49-F238E27FC236}">
                <a16:creationId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C0638B96-DF2B-4D8C-9A35-46ABC3264B5E}"/>
              </a:ext>
            </a:extLst>
          </p:cNvPr>
          <p:cNvSpPr>
            <a:spLocks noGrp="1" noChangeArrowheads="1"/>
          </p:cNvSpPr>
          <p:nvPr>
            <p:ph type="title" idx="4294967295"/>
          </p:nvPr>
        </p:nvSpPr>
        <p:spPr>
          <a:xfrm>
            <a:off x="835025" y="212725"/>
            <a:ext cx="7702550" cy="576263"/>
          </a:xfrm>
        </p:spPr>
        <p:txBody>
          <a:bodyPr/>
          <a:lstStyle/>
          <a:p>
            <a:r xmlns:a="http://schemas.openxmlformats.org/drawingml/2006/main">
              <a:rPr lang="es" altLang="en-US"/>
              <a:t>Cómo funciona una computadora moderna</a:t>
            </a:r>
          </a:p>
        </p:txBody>
      </p:sp>
      <p:sp>
        <p:nvSpPr>
          <p:cNvPr id="44035" name="TextBox 3">
            <a:extLst>
              <a:ext uri="{FF2B5EF4-FFF2-40B4-BE49-F238E27FC236}">
                <a16:creationId xmlns:a16="http://schemas.microsoft.com/office/drawing/2014/main"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xmlns:a="http://schemas.openxmlformats.org/drawingml/2006/main">
              <a:spcBef>
                <a:spcPct val="0"/>
              </a:spcBef>
              <a:buClrTx/>
              <a:buSzTx/>
              <a:buFontTx/>
              <a:buNone/>
            </a:pPr>
            <a:r xmlns:a="http://schemas.openxmlformats.org/drawingml/2006/main">
              <a:rPr kumimoji="0" lang="es" altLang="en-US" sz="1400" i="1">
                <a:latin typeface="Verdana" panose="020B0604030504040204" pitchFamily="34" charset="0"/>
              </a:rPr>
              <a:t>Una arquitectura von Neumann</a:t>
            </a:r>
          </a:p>
        </p:txBody>
      </p:sp>
      <p:pic>
        <p:nvPicPr>
          <p:cNvPr id="44036" name="Picture 2">
            <a:extLst>
              <a:ext uri="{FF2B5EF4-FFF2-40B4-BE49-F238E27FC236}">
                <a16:creationId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7BF26148-599A-4FED-894F-98876040554D}"/>
              </a:ext>
            </a:extLst>
          </p:cNvPr>
          <p:cNvSpPr>
            <a:spLocks noGrp="1" noChangeArrowheads="1"/>
          </p:cNvSpPr>
          <p:nvPr>
            <p:ph type="title" idx="4294967295"/>
          </p:nvPr>
        </p:nvSpPr>
        <p:spPr>
          <a:xfrm>
            <a:off x="1020763" y="212725"/>
            <a:ext cx="7553325" cy="576263"/>
          </a:xfrm>
        </p:spPr>
        <p:txBody>
          <a:bodyPr/>
          <a:lstStyle/>
          <a:p>
            <a:pPr xmlns:a="http://schemas.openxmlformats.org/drawingml/2006/main" eaLnBrk="1" hangingPunct="1"/>
            <a:r xmlns:a="http://schemas.openxmlformats.org/drawingml/2006/main">
              <a:rPr lang="es" altLang="en-US"/>
              <a:t>Estructura de acceso directo a la memoria</a:t>
            </a:r>
          </a:p>
        </p:txBody>
      </p:sp>
      <p:sp>
        <p:nvSpPr>
          <p:cNvPr id="46083" name="Rectangle 3">
            <a:extLst>
              <a:ext uri="{FF2B5EF4-FFF2-40B4-BE49-F238E27FC236}">
                <a16:creationId xmlns:a16="http://schemas.microsoft.com/office/drawing/2014/main" id="{D24405CB-DFA7-47F8-A3F1-1424947399EF}"/>
              </a:ext>
            </a:extLst>
          </p:cNvPr>
          <p:cNvSpPr>
            <a:spLocks noGrp="1" noChangeArrowheads="1"/>
          </p:cNvSpPr>
          <p:nvPr>
            <p:ph type="body" idx="4294967295"/>
          </p:nvPr>
        </p:nvSpPr>
        <p:spPr>
          <a:xfrm>
            <a:off x="806450" y="1233488"/>
            <a:ext cx="6813550" cy="4056969"/>
          </a:xfrm>
        </p:spPr>
        <p:txBody>
          <a:bodyPr/>
          <a:lstStyle/>
          <a:p>
            <a:r xmlns:a="http://schemas.openxmlformats.org/drawingml/2006/main">
              <a:rPr lang="es" altLang="en-US" dirty="0"/>
              <a:t>Se utiliza para dispositivos de E/S de alta velocidad capaces de transmitir información a velocidades cercanas a las de la memoria.</a:t>
            </a:r>
          </a:p>
          <a:p>
            <a:r xmlns:a="http://schemas.openxmlformats.org/drawingml/2006/main">
              <a:rPr lang="es" altLang="en-US" dirty="0"/>
              <a:t>El controlador del dispositivo transfiere bloques de datos desde el almacenamiento intermedio directamente a la memoria principal sin intervención de la CPU</a:t>
            </a:r>
          </a:p>
          <a:p>
            <a:r xmlns:a="http://schemas.openxmlformats.org/drawingml/2006/main">
              <a:rPr lang="es" altLang="en-US" dirty="0"/>
              <a:t>Solo se genera una interrupción por bloque, en lugar de una interrupción por byte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xmlns:a="http://schemas.openxmlformats.org/drawingml/2006/main" eaLnBrk="1" hangingPunct="1"/>
            <a:r xmlns:a="http://schemas.openxmlformats.org/drawingml/2006/main">
              <a:rPr lang="es" altLang="en-US"/>
              <a:t>Operaciones del sistema operativo</a:t>
            </a:r>
          </a:p>
        </p:txBody>
      </p:sp>
      <p:sp>
        <p:nvSpPr>
          <p:cNvPr id="59395" name="Rectangle 3">
            <a:extLst>
              <a:ext uri="{FF2B5EF4-FFF2-40B4-BE49-F238E27FC236}">
                <a16:creationId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xmlns:a="http://schemas.openxmlformats.org/drawingml/2006/main">
              <a:lnSpc>
                <a:spcPct val="90000"/>
              </a:lnSpc>
            </a:pPr>
            <a:r xmlns:a="http://schemas.openxmlformats.org/drawingml/2006/main">
              <a:rPr lang="es" altLang="en-US" dirty="0"/>
              <a:t>Programa Bootstrap: código simple para inicializar el sistema, cargar el kernel</a:t>
            </a:r>
          </a:p>
          <a:p>
            <a:pPr xmlns:a="http://schemas.openxmlformats.org/drawingml/2006/main">
              <a:lnSpc>
                <a:spcPct val="90000"/>
              </a:lnSpc>
            </a:pPr>
            <a:r xmlns:a="http://schemas.openxmlformats.org/drawingml/2006/main">
              <a:rPr lang="es" altLang="en-US" dirty="0"/>
              <a:t>Cargas de kernel</a:t>
            </a:r>
          </a:p>
          <a:p>
            <a:pPr xmlns:a="http://schemas.openxmlformats.org/drawingml/2006/main">
              <a:lnSpc>
                <a:spcPct val="90000"/>
              </a:lnSpc>
            </a:pPr>
            <a:r xmlns:a="http://schemas.openxmlformats.org/drawingml/2006/main">
              <a:rPr lang="es" altLang="en-US" dirty="0"/>
              <a:t>Inicia </a:t>
            </a:r>
            <a:r xmlns:a="http://schemas.openxmlformats.org/drawingml/2006/main">
              <a:rPr lang="es" altLang="en-US" b="1" dirty="0">
                <a:solidFill>
                  <a:srgbClr val="006699"/>
                </a:solidFill>
                <a:latin typeface="+mj-lt"/>
              </a:rPr>
              <a:t>demonios del sistema </a:t>
            </a:r>
            <a:r xmlns:a="http://schemas.openxmlformats.org/drawingml/2006/main">
              <a:rPr lang="es" altLang="en-US" dirty="0"/>
              <a:t>(servicios proporcionados fuera del kernel)</a:t>
            </a:r>
          </a:p>
          <a:p>
            <a:pPr xmlns:a="http://schemas.openxmlformats.org/drawingml/2006/main">
              <a:lnSpc>
                <a:spcPct val="90000"/>
              </a:lnSpc>
            </a:pPr>
            <a:r xmlns:a="http://schemas.openxmlformats.org/drawingml/2006/main">
              <a:rPr lang="es" altLang="en-US" dirty="0"/>
              <a:t>Núcleo</a:t>
            </a:r>
            <a:r xmlns:a="http://schemas.openxmlformats.org/drawingml/2006/main">
              <a:rPr lang="es" altLang="en-US" b="1" dirty="0">
                <a:solidFill>
                  <a:srgbClr val="3366FF"/>
                </a:solidFill>
              </a:rPr>
              <a:t> </a:t>
            </a:r>
            <a:r xmlns:a="http://schemas.openxmlformats.org/drawingml/2006/main">
              <a:rPr lang="es" altLang="en-US" b="1" dirty="0">
                <a:solidFill>
                  <a:srgbClr val="006699"/>
                </a:solidFill>
                <a:latin typeface="+mj-lt"/>
              </a:rPr>
              <a:t>impulsado por interrupción </a:t>
            </a:r>
            <a:r xmlns:a="http://schemas.openxmlformats.org/drawingml/2006/main">
              <a:rPr lang="es" altLang="en-US" dirty="0"/>
              <a:t>(hardware y software)</a:t>
            </a:r>
          </a:p>
          <a:p>
            <a:pPr xmlns:a="http://schemas.openxmlformats.org/drawingml/2006/main" lvl="1">
              <a:lnSpc>
                <a:spcPct val="90000"/>
              </a:lnSpc>
            </a:pPr>
            <a:r xmlns:a="http://schemas.openxmlformats.org/drawingml/2006/main">
              <a:rPr lang="es" altLang="en-US" dirty="0"/>
              <a:t>Interrupción de proceso por parte de uno de los dispositivos</a:t>
            </a:r>
          </a:p>
          <a:p>
            <a:pPr xmlns:a="http://schemas.openxmlformats.org/drawingml/2006/main" lvl="1">
              <a:lnSpc>
                <a:spcPct val="90000"/>
              </a:lnSpc>
            </a:pPr>
            <a:r xmlns:a="http://schemas.openxmlformats.org/drawingml/2006/main">
              <a:rPr lang="es" altLang="en-US" dirty="0"/>
              <a:t>Interrupción de software ( </a:t>
            </a:r>
            <a:r xmlns:a="http://schemas.openxmlformats.org/drawingml/2006/main">
              <a:rPr lang="es" altLang="en-US" b="1" dirty="0">
                <a:solidFill>
                  <a:srgbClr val="006699"/>
                </a:solidFill>
                <a:latin typeface="+mj-lt"/>
              </a:rPr>
              <a:t>excepción</a:t>
            </a:r>
            <a:r xmlns:a="http://schemas.openxmlformats.org/drawingml/2006/main">
              <a:rPr lang="es" altLang="en-US" b="1" dirty="0">
                <a:solidFill>
                  <a:srgbClr val="3366FF"/>
                </a:solidFill>
              </a:rPr>
              <a:t> </a:t>
            </a:r>
            <a:r xmlns:a="http://schemas.openxmlformats.org/drawingml/2006/main">
              <a:rPr lang="es" altLang="en-US" dirty="0"/>
              <a:t>o </a:t>
            </a:r>
            <a:r xmlns:a="http://schemas.openxmlformats.org/drawingml/2006/main">
              <a:rPr lang="es" altLang="en-US" b="1" dirty="0">
                <a:solidFill>
                  <a:srgbClr val="006699"/>
                </a:solidFill>
                <a:latin typeface="+mj-lt"/>
              </a:rPr>
              <a:t>trampa </a:t>
            </a:r>
            <a:r xmlns:a="http://schemas.openxmlformats.org/drawingml/2006/main">
              <a:rPr lang="es" altLang="en-US" dirty="0"/>
              <a:t>):</a:t>
            </a:r>
          </a:p>
          <a:p>
            <a:pPr xmlns:a="http://schemas.openxmlformats.org/drawingml/2006/main" lvl="2">
              <a:lnSpc>
                <a:spcPct val="90000"/>
              </a:lnSpc>
            </a:pPr>
            <a:r xmlns:a="http://schemas.openxmlformats.org/drawingml/2006/main">
              <a:rPr lang="es" altLang="en-US" dirty="0"/>
              <a:t>Error de software (p. ej., división por cero)</a:t>
            </a:r>
            <a:endParaRPr xmlns:a="http://schemas.openxmlformats.org/drawingml/2006/main" lang="en-US" altLang="en-US" b="1" dirty="0">
              <a:solidFill>
                <a:srgbClr val="3366FF"/>
              </a:solidFill>
            </a:endParaRPr>
          </a:p>
          <a:p>
            <a:pPr xmlns:a="http://schemas.openxmlformats.org/drawingml/2006/main" lvl="2">
              <a:lnSpc>
                <a:spcPct val="90000"/>
              </a:lnSpc>
            </a:pPr>
            <a:r xmlns:a="http://schemas.openxmlformats.org/drawingml/2006/main">
              <a:rPr lang="es" altLang="en-US" dirty="0"/>
              <a:t>Solicitud de servicio del sistema operativo – </a:t>
            </a:r>
            <a:r xmlns:a="http://schemas.openxmlformats.org/drawingml/2006/main">
              <a:rPr lang="es" altLang="en-US" b="1" dirty="0">
                <a:solidFill>
                  <a:srgbClr val="006699"/>
                </a:solidFill>
                <a:latin typeface="+mj-lt"/>
              </a:rPr>
              <a:t>llamada al sistema</a:t>
            </a:r>
          </a:p>
          <a:p>
            <a:pPr xmlns:a="http://schemas.openxmlformats.org/drawingml/2006/main" lvl="2">
              <a:lnSpc>
                <a:spcPct val="90000"/>
              </a:lnSpc>
            </a:pPr>
            <a:r xmlns:a="http://schemas.openxmlformats.org/drawingml/2006/main">
              <a:rPr lang="es" altLang="en-US" dirty="0"/>
              <a:t>Otros problemas de proceso incluyen bucle infinito, procesos que se modifican entre sí o el sistema operativo.</a:t>
            </a:r>
          </a:p>
          <a:p>
            <a:pPr lvl="1">
              <a:lnSpc>
                <a:spcPct val="90000"/>
              </a:lnSpc>
            </a:pPr>
            <a:endParaRPr lang="en-US"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457200" y="166688"/>
            <a:ext cx="8015288" cy="617537"/>
          </a:xfrm>
        </p:spPr>
        <p:txBody>
          <a:bodyPr/>
          <a:lstStyle/>
          <a:p>
            <a:pPr xmlns:a="http://schemas.openxmlformats.org/drawingml/2006/main" eaLnBrk="1" hangingPunct="1"/>
            <a:r xmlns:a="http://schemas.openxmlformats.org/drawingml/2006/main">
              <a:rPr lang="es" altLang="en-US"/>
              <a:t>Objetivos</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xmlns:a="http://schemas.openxmlformats.org/drawingml/2006/main">
              <a:rPr lang="es" altLang="en-US"/>
              <a:t>Describir la organización general de un sistema informático y el papel de las interrupciones.</a:t>
            </a:r>
          </a:p>
          <a:p>
            <a:r xmlns:a="http://schemas.openxmlformats.org/drawingml/2006/main">
              <a:rPr lang="es" altLang="en-US"/>
              <a:t>Describir los componentes de un sistema informático multiprocesador moderno.</a:t>
            </a:r>
          </a:p>
          <a:p>
            <a:r xmlns:a="http://schemas.openxmlformats.org/drawingml/2006/main">
              <a:rPr lang="es" altLang="en-US"/>
              <a:t>Ilustrar la transición del modo usuario al modo kernel</a:t>
            </a:r>
          </a:p>
          <a:p>
            <a:r xmlns:a="http://schemas.openxmlformats.org/drawingml/2006/main">
              <a:rPr lang="es" altLang="en-US"/>
              <a:t>Analizar cómo se utilizan los sistemas operativos en diversos entornos informáticos.</a:t>
            </a:r>
          </a:p>
          <a:p>
            <a:r xmlns:a="http://schemas.openxmlformats.org/drawingml/2006/main">
              <a:rPr lang="es" altLang="en-US"/>
              <a:t>Proporcionar ejemplos de sistemas operativos gratuitos y de código abierto.</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xmlns:a="http://schemas.openxmlformats.org/drawingml/2006/main" eaLnBrk="1" hangingPunct="1"/>
            <a:r xmlns:a="http://schemas.openxmlformats.org/drawingml/2006/main">
              <a:rPr lang="es" altLang="en-US" dirty="0"/>
              <a:t>Multiprogramación (sistema por lotes)</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5"/>
            <a:ext cx="6337387" cy="5193986"/>
          </a:xfrm>
        </p:spPr>
        <p:txBody>
          <a:bodyPr/>
          <a:lstStyle/>
          <a:p>
            <a:pPr>
              <a:lnSpc>
                <a:spcPct val="90000"/>
              </a:lnSpc>
              <a:buFont typeface="Monotype Sorts" pitchFamily="-84" charset="2"/>
              <a:buNone/>
            </a:pPr>
            <a:endParaRPr lang="en-US" altLang="en-US" sz="1600" dirty="0"/>
          </a:p>
          <a:p>
            <a:pPr xmlns:a="http://schemas.openxmlformats.org/drawingml/2006/main">
              <a:lnSpc>
                <a:spcPct val="90000"/>
              </a:lnSpc>
            </a:pPr>
            <a:r xmlns:a="http://schemas.openxmlformats.org/drawingml/2006/main">
              <a:rPr lang="es" altLang="en-US" sz="1600" dirty="0"/>
              <a:t>Un solo usuario no siempre puede mantener ocupados la CPU y los dispositivos de E/S</a:t>
            </a:r>
          </a:p>
          <a:p>
            <a:pPr xmlns:a="http://schemas.openxmlformats.org/drawingml/2006/main">
              <a:lnSpc>
                <a:spcPct val="90000"/>
              </a:lnSpc>
            </a:pPr>
            <a:r xmlns:a="http://schemas.openxmlformats.org/drawingml/2006/main">
              <a:rPr lang="es" altLang="en-US" sz="1600" dirty="0"/>
              <a:t>La multiprogramación organiza trabajos (código y datos) para que la CPU siempre tenga uno para ejecutar</a:t>
            </a:r>
          </a:p>
          <a:p>
            <a:pPr xmlns:a="http://schemas.openxmlformats.org/drawingml/2006/main">
              <a:lnSpc>
                <a:spcPct val="90000"/>
              </a:lnSpc>
            </a:pPr>
            <a:r xmlns:a="http://schemas.openxmlformats.org/drawingml/2006/main">
              <a:rPr lang="es" altLang="en-US" sz="1600" dirty="0"/>
              <a:t>Un subconjunto del total de trabajos en el sistema se mantiene en la memoria.</a:t>
            </a:r>
          </a:p>
          <a:p>
            <a:pPr xmlns:a="http://schemas.openxmlformats.org/drawingml/2006/main">
              <a:lnSpc>
                <a:spcPct val="90000"/>
              </a:lnSpc>
            </a:pPr>
            <a:r xmlns:a="http://schemas.openxmlformats.org/drawingml/2006/main">
              <a:rPr lang="es" altLang="en-US" sz="1600" dirty="0"/>
              <a:t>Un trabajo seleccionado y ejecutado mediante </a:t>
            </a:r>
            <a:r xmlns:a="http://schemas.openxmlformats.org/drawingml/2006/main">
              <a:rPr lang="es" altLang="en-US" b="1" dirty="0">
                <a:solidFill>
                  <a:srgbClr val="006699"/>
                </a:solidFill>
                <a:latin typeface="+mj-lt"/>
              </a:rPr>
              <a:t>programación de trabajos</a:t>
            </a:r>
          </a:p>
          <a:p>
            <a:pPr xmlns:a="http://schemas.openxmlformats.org/drawingml/2006/main">
              <a:lnSpc>
                <a:spcPct val="90000"/>
              </a:lnSpc>
            </a:pPr>
            <a:r xmlns:a="http://schemas.openxmlformats.org/drawingml/2006/main">
              <a:rPr lang="es" altLang="en-US" sz="1600" dirty="0"/>
              <a:t>Cuando el trabajo tiene que esperar (para E/S, por ejemplo), el sistema operativo cambia a otro trabajo</a:t>
            </a:r>
          </a:p>
          <a:p>
            <a:pPr lvl="1">
              <a:lnSpc>
                <a:spcPct val="90000"/>
              </a:lnSpc>
            </a:pPr>
            <a:endParaRPr lang="en-US" altLang="en-US" sz="800" dirty="0"/>
          </a:p>
        </p:txBody>
      </p:sp>
    </p:spTree>
    <p:extLst>
      <p:ext uri="{BB962C8B-B14F-4D97-AF65-F5344CB8AC3E}">
        <p14:creationId xmlns:p14="http://schemas.microsoft.com/office/powerpoint/2010/main" val="387765787"/>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xmlns:a="http://schemas.openxmlformats.org/drawingml/2006/main" eaLnBrk="1" hangingPunct="1"/>
            <a:r xmlns:a="http://schemas.openxmlformats.org/drawingml/2006/main">
              <a:rPr lang="es" altLang="en-US" dirty="0"/>
              <a:t>Multitarea (tiempo compartido)</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6"/>
            <a:ext cx="6207218" cy="4872503"/>
          </a:xfrm>
        </p:spPr>
        <p:txBody>
          <a:bodyPr/>
          <a:lstStyle/>
          <a:p>
            <a:pPr>
              <a:lnSpc>
                <a:spcPct val="90000"/>
              </a:lnSpc>
              <a:buFont typeface="Monotype Sorts" pitchFamily="-84" charset="2"/>
              <a:buNone/>
            </a:pPr>
            <a:endParaRPr lang="en-US" altLang="en-US" sz="1600" dirty="0"/>
          </a:p>
          <a:p>
            <a:pPr lvl="1">
              <a:lnSpc>
                <a:spcPct val="90000"/>
              </a:lnSpc>
            </a:pPr>
            <a:endParaRPr lang="en-US" altLang="en-US" sz="800" dirty="0"/>
          </a:p>
          <a:p>
            <a:pPr xmlns:a="http://schemas.openxmlformats.org/drawingml/2006/main">
              <a:lnSpc>
                <a:spcPct val="90000"/>
              </a:lnSpc>
            </a:pPr>
            <a:r xmlns:a="http://schemas.openxmlformats.org/drawingml/2006/main">
              <a:rPr lang="es" altLang="en-US" sz="1600" dirty="0"/>
              <a:t>Una extensión lógica de los sistemas Batch: la CPU cambia de trabajo con tanta frecuencia que los usuarios pueden interactuar con cada trabajo mientras se está ejecutando, creando </a:t>
            </a:r>
            <a:r xmlns:a="http://schemas.openxmlformats.org/drawingml/2006/main">
              <a:rPr lang="es" altLang="en-US" sz="1600" dirty="0"/>
              <a:t>computación </a:t>
            </a:r>
            <a:r xmlns:a="http://schemas.openxmlformats.org/drawingml/2006/main">
              <a:rPr lang="es" altLang="en-US" b="1" dirty="0">
                <a:solidFill>
                  <a:srgbClr val="006699"/>
                </a:solidFill>
                <a:latin typeface="+mj-lt"/>
              </a:rPr>
              <a:t>interactiva .</a:t>
            </a:r>
          </a:p>
          <a:p>
            <a:pPr xmlns:a="http://schemas.openxmlformats.org/drawingml/2006/main" lvl="1">
              <a:lnSpc>
                <a:spcPct val="90000"/>
              </a:lnSpc>
            </a:pPr>
            <a:r xmlns:a="http://schemas.openxmlformats.org/drawingml/2006/main">
              <a:rPr lang="es" altLang="en-US" b="1" dirty="0">
                <a:solidFill>
                  <a:srgbClr val="006699"/>
                </a:solidFill>
                <a:latin typeface="+mj-lt"/>
              </a:rPr>
              <a:t>El tiempo de respuesta </a:t>
            </a:r>
            <a:r xmlns:a="http://schemas.openxmlformats.org/drawingml/2006/main">
              <a:rPr lang="es" altLang="en-US" sz="1600" dirty="0"/>
              <a:t>debe ser &lt; 1 segundo</a:t>
            </a:r>
          </a:p>
          <a:p>
            <a:pPr xmlns:a="http://schemas.openxmlformats.org/drawingml/2006/main" lvl="1">
              <a:lnSpc>
                <a:spcPct val="90000"/>
              </a:lnSpc>
            </a:pPr>
            <a:r xmlns:a="http://schemas.openxmlformats.org/drawingml/2006/main">
              <a:rPr lang="es" altLang="en-US" sz="1600" dirty="0"/>
              <a:t>Cada usuario tiene al menos un programa ejecutándose en memoria </a:t>
            </a:r>
            <a:r xmlns:a="http://schemas.openxmlformats.org/drawingml/2006/main">
              <a:rPr lang="es" altLang="en-US" sz="1600" dirty="0">
                <a:sym typeface="Wingdings 3" panose="05040102010807070707" pitchFamily="18" charset="2"/>
              </a:rPr>
              <a:t> </a:t>
            </a:r>
            <a:r xmlns:a="http://schemas.openxmlformats.org/drawingml/2006/main">
              <a:rPr lang="es" altLang="en-US" b="1" dirty="0">
                <a:solidFill>
                  <a:srgbClr val="006699"/>
                </a:solidFill>
                <a:latin typeface="+mj-lt"/>
                <a:sym typeface="Wingdings 3" panose="05040102010807070707" pitchFamily="18" charset="2"/>
              </a:rPr>
              <a:t>proceso</a:t>
            </a:r>
          </a:p>
          <a:p>
            <a:pPr xmlns:a="http://schemas.openxmlformats.org/drawingml/2006/main" lvl="1">
              <a:lnSpc>
                <a:spcPct val="90000"/>
              </a:lnSpc>
            </a:pPr>
            <a:r xmlns:a="http://schemas.openxmlformats.org/drawingml/2006/main">
              <a:rPr lang="es" altLang="en-US" sz="1600" dirty="0">
                <a:sym typeface="Wingdings 3" panose="05040102010807070707" pitchFamily="18" charset="2"/>
              </a:rPr>
              <a:t>Si hay varios trabajos listos para ejecutarse al mismo tiempo  </a:t>
            </a:r>
            <a:r xmlns:a="http://schemas.openxmlformats.org/drawingml/2006/main">
              <a:rPr lang="es" altLang="en-US" b="1" dirty="0">
                <a:solidFill>
                  <a:srgbClr val="006699"/>
                </a:solidFill>
                <a:latin typeface="+mj-lt"/>
                <a:sym typeface="Wingdings 3" panose="05040102010807070707" pitchFamily="18" charset="2"/>
              </a:rPr>
              <a:t>Programación de CPU</a:t>
            </a:r>
          </a:p>
          <a:p>
            <a:pPr xmlns:a="http://schemas.openxmlformats.org/drawingml/2006/main" lvl="1">
              <a:lnSpc>
                <a:spcPct val="90000"/>
              </a:lnSpc>
            </a:pPr>
            <a:r xmlns:a="http://schemas.openxmlformats.org/drawingml/2006/main">
              <a:rPr lang="es" altLang="en-US" sz="1600" dirty="0">
                <a:sym typeface="Wingdings 3" panose="05040102010807070707" pitchFamily="18" charset="2"/>
              </a:rPr>
              <a:t>Si los procesos no </a:t>
            </a:r>
            <a:r xmlns:a="http://schemas.openxmlformats.org/drawingml/2006/main">
              <a:rPr lang="es" altLang="en-US" sz="1600" dirty="0">
                <a:sym typeface="Wingdings 3" panose="05040102010807070707" pitchFamily="18" charset="2"/>
              </a:rPr>
              <a:t>caben </a:t>
            </a:r>
            <a:r xmlns:a="http://schemas.openxmlformats.org/drawingml/2006/main">
              <a:rPr lang="es" altLang="ja-JP" sz="1600" dirty="0">
                <a:sym typeface="Wingdings 3" panose="05040102010807070707" pitchFamily="18" charset="2"/>
              </a:rPr>
              <a:t>en la memoria, </a:t>
            </a:r>
            <a:r xmlns:a="http://schemas.openxmlformats.org/drawingml/2006/main">
              <a:rPr lang="es" altLang="ja-JP" b="1" dirty="0">
                <a:solidFill>
                  <a:srgbClr val="006699"/>
                </a:solidFill>
                <a:latin typeface="+mj-lt"/>
                <a:sym typeface="Wingdings 3" panose="05040102010807070707" pitchFamily="18" charset="2"/>
              </a:rPr>
              <a:t>el intercambio </a:t>
            </a:r>
            <a:r xmlns:a="http://schemas.openxmlformats.org/drawingml/2006/main">
              <a:rPr lang="es" altLang="ja-JP" sz="1600" dirty="0">
                <a:sym typeface="Wingdings 3" panose="05040102010807070707" pitchFamily="18" charset="2"/>
              </a:rPr>
              <a:t>los mueve dentro y fuera para ejecutarse</a:t>
            </a:r>
          </a:p>
          <a:p>
            <a:pPr xmlns:a="http://schemas.openxmlformats.org/drawingml/2006/main" lvl="1">
              <a:lnSpc>
                <a:spcPct val="90000"/>
              </a:lnSpc>
            </a:pPr>
            <a:r xmlns:a="http://schemas.openxmlformats.org/drawingml/2006/main">
              <a:rPr lang="es" altLang="en-US" b="1" dirty="0">
                <a:solidFill>
                  <a:srgbClr val="006699"/>
                </a:solidFill>
                <a:latin typeface="+mj-lt"/>
                <a:sym typeface="Wingdings 3" panose="05040102010807070707" pitchFamily="18" charset="2"/>
              </a:rPr>
              <a:t>La memoria virtual </a:t>
            </a:r>
            <a:r xmlns:a="http://schemas.openxmlformats.org/drawingml/2006/main">
              <a:rPr lang="es" altLang="en-US" sz="1600" dirty="0">
                <a:sym typeface="Wingdings 3" panose="05040102010807070707" pitchFamily="18" charset="2"/>
              </a:rPr>
              <a:t>permite la ejecución de procesos que no están completamente en la memoria.</a:t>
            </a:r>
          </a:p>
        </p:txBody>
      </p:sp>
    </p:spTree>
    <p:extLst>
      <p:ext uri="{BB962C8B-B14F-4D97-AF65-F5344CB8AC3E}">
        <p14:creationId xmlns:p14="http://schemas.microsoft.com/office/powerpoint/2010/main" val="1990771269"/>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7290B74C-531F-48AF-B9FC-4141DDA68625}"/>
              </a:ext>
            </a:extLst>
          </p:cNvPr>
          <p:cNvSpPr>
            <a:spLocks noGrp="1" noChangeArrowheads="1"/>
          </p:cNvSpPr>
          <p:nvPr>
            <p:ph type="title" idx="4294967295"/>
          </p:nvPr>
        </p:nvSpPr>
        <p:spPr>
          <a:xfrm>
            <a:off x="1033463" y="198438"/>
            <a:ext cx="8229600" cy="576262"/>
          </a:xfrm>
        </p:spPr>
        <p:txBody>
          <a:bodyPr/>
          <a:lstStyle/>
          <a:p>
            <a:pPr xmlns:a="http://schemas.openxmlformats.org/drawingml/2006/main" eaLnBrk="1" hangingPunct="1"/>
            <a:r xmlns:a="http://schemas.openxmlformats.org/drawingml/2006/main">
              <a:rPr lang="es" altLang="en-US" sz="2800"/>
              <a:t>Diseño de memoria para sistema multiprogramado</a:t>
            </a:r>
          </a:p>
        </p:txBody>
      </p:sp>
      <p:pic>
        <p:nvPicPr>
          <p:cNvPr id="63491" name="Picture 2">
            <a:extLst>
              <a:ext uri="{FF2B5EF4-FFF2-40B4-BE49-F238E27FC236}">
                <a16:creationId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7866BADE-D230-495A-94F4-5193A1998DC6}"/>
              </a:ext>
            </a:extLst>
          </p:cNvPr>
          <p:cNvSpPr>
            <a:spLocks noGrp="1" noChangeArrowheads="1"/>
          </p:cNvSpPr>
          <p:nvPr>
            <p:ph type="title" idx="4294967295"/>
          </p:nvPr>
        </p:nvSpPr>
        <p:spPr>
          <a:xfrm>
            <a:off x="1179513" y="198438"/>
            <a:ext cx="7791450" cy="576262"/>
          </a:xfrm>
        </p:spPr>
        <p:txBody>
          <a:bodyPr/>
          <a:lstStyle/>
          <a:p>
            <a:pPr xmlns:a="http://schemas.openxmlformats.org/drawingml/2006/main" eaLnBrk="1" hangingPunct="1"/>
            <a:r xmlns:a="http://schemas.openxmlformats.org/drawingml/2006/main">
              <a:rPr lang="es" altLang="en-US" dirty="0"/>
              <a:t>Operación en modo dual</a:t>
            </a:r>
          </a:p>
        </p:txBody>
      </p:sp>
      <p:sp>
        <p:nvSpPr>
          <p:cNvPr id="65539" name="Rectangle 3">
            <a:extLst>
              <a:ext uri="{FF2B5EF4-FFF2-40B4-BE49-F238E27FC236}">
                <a16:creationId xmlns:a16="http://schemas.microsoft.com/office/drawing/2014/main" id="{885FC6BD-4EBE-4675-8C44-D83682A4CAB4}"/>
              </a:ext>
            </a:extLst>
          </p:cNvPr>
          <p:cNvSpPr>
            <a:spLocks noGrp="1" noChangeArrowheads="1"/>
          </p:cNvSpPr>
          <p:nvPr>
            <p:ph type="body" idx="4294967295"/>
          </p:nvPr>
        </p:nvSpPr>
        <p:spPr>
          <a:xfrm>
            <a:off x="806451" y="1233488"/>
            <a:ext cx="7011168" cy="4624701"/>
          </a:xfrm>
        </p:spPr>
        <p:txBody>
          <a:bodyPr/>
          <a:lstStyle/>
          <a:p>
            <a:pPr xmlns:a="http://schemas.openxmlformats.org/drawingml/2006/main">
              <a:lnSpc>
                <a:spcPct val="90000"/>
              </a:lnSpc>
            </a:pPr>
            <a:r xmlns:a="http://schemas.openxmlformats.org/drawingml/2006/main">
              <a:rPr lang="es" altLang="en-US" b="1" dirty="0">
                <a:solidFill>
                  <a:srgbClr val="006699"/>
                </a:solidFill>
                <a:latin typeface="+mj-lt"/>
              </a:rPr>
              <a:t>Modo dual</a:t>
            </a:r>
            <a:r xmlns:a="http://schemas.openxmlformats.org/drawingml/2006/main">
              <a:rPr lang="es" altLang="en-US" b="1" dirty="0">
                <a:solidFill>
                  <a:srgbClr val="3366FF"/>
                </a:solidFill>
              </a:rPr>
              <a:t> </a:t>
            </a:r>
            <a:r xmlns:a="http://schemas.openxmlformats.org/drawingml/2006/main">
              <a:rPr lang="es" altLang="en-US" dirty="0"/>
              <a:t>La operación permite que el sistema operativo se proteja a sí mismo y a otros componentes del sistema.</a:t>
            </a:r>
          </a:p>
          <a:p>
            <a:pPr xmlns:a="http://schemas.openxmlformats.org/drawingml/2006/main" lvl="1">
              <a:lnSpc>
                <a:spcPct val="90000"/>
              </a:lnSpc>
            </a:pPr>
            <a:r xmlns:a="http://schemas.openxmlformats.org/drawingml/2006/main">
              <a:rPr lang="es" altLang="en-US" b="1" dirty="0">
                <a:solidFill>
                  <a:srgbClr val="006699"/>
                </a:solidFill>
                <a:latin typeface="+mj-lt"/>
              </a:rPr>
              <a:t>Modo usuario </a:t>
            </a:r>
            <a:r xmlns:a="http://schemas.openxmlformats.org/drawingml/2006/main">
              <a:rPr lang="es" altLang="en-US" dirty="0"/>
              <a:t>y </a:t>
            </a:r>
            <a:r xmlns:a="http://schemas.openxmlformats.org/drawingml/2006/main">
              <a:rPr lang="es" altLang="en-US" b="1" dirty="0">
                <a:solidFill>
                  <a:srgbClr val="006699"/>
                </a:solidFill>
                <a:latin typeface="+mj-lt"/>
              </a:rPr>
              <a:t>modo kernel</a:t>
            </a:r>
          </a:p>
          <a:p>
            <a:pPr xmlns:a="http://schemas.openxmlformats.org/drawingml/2006/main">
              <a:lnSpc>
                <a:spcPct val="90000"/>
              </a:lnSpc>
            </a:pPr>
            <a:r xmlns:a="http://schemas.openxmlformats.org/drawingml/2006/main">
              <a:rPr lang="es" altLang="en-US" b="1" dirty="0">
                <a:solidFill>
                  <a:srgbClr val="006699"/>
                </a:solidFill>
                <a:latin typeface="+mj-lt"/>
              </a:rPr>
              <a:t>Bit de modo </a:t>
            </a:r>
            <a:r xmlns:a="http://schemas.openxmlformats.org/drawingml/2006/main">
              <a:rPr lang="es" altLang="en-US" dirty="0"/>
              <a:t>proporcionado por el hardware</a:t>
            </a:r>
          </a:p>
          <a:p>
            <a:pPr xmlns:a="http://schemas.openxmlformats.org/drawingml/2006/main" lvl="1">
              <a:lnSpc>
                <a:spcPct val="90000"/>
              </a:lnSpc>
            </a:pPr>
            <a:r xmlns:a="http://schemas.openxmlformats.org/drawingml/2006/main">
              <a:rPr lang="es" altLang="en-US" dirty="0"/>
              <a:t>Proporciona la capacidad de distinguir cuándo el sistema está ejecutando código de usuario o código de kernel.</a:t>
            </a:r>
          </a:p>
          <a:p>
            <a:pPr xmlns:a="http://schemas.openxmlformats.org/drawingml/2006/main" lvl="1">
              <a:lnSpc>
                <a:spcPct val="90000"/>
              </a:lnSpc>
            </a:pPr>
            <a:r xmlns:a="http://schemas.openxmlformats.org/drawingml/2006/main">
              <a:rPr lang="es" altLang="en-US" dirty="0"/>
              <a:t>Cuando un usuario está ejecutando </a:t>
            </a:r>
            <a:r xmlns:a="http://schemas.openxmlformats.org/drawingml/2006/main">
              <a:rPr lang="es" altLang="en-US" dirty="0">
                <a:sym typeface="Wingdings 3" panose="05040102010807070707" pitchFamily="18" charset="2"/>
              </a:rPr>
              <a:t> </a:t>
            </a:r>
            <a:r xmlns:a="http://schemas.openxmlformats.org/drawingml/2006/main">
              <a:rPr lang="es" altLang="en-US" dirty="0">
                <a:sym typeface="Wingdings" panose="05000000000000000000" pitchFamily="2" charset="2"/>
              </a:rPr>
              <a:t>el bit de modo es "usuario"</a:t>
            </a:r>
          </a:p>
          <a:p>
            <a:pPr xmlns:a="http://schemas.openxmlformats.org/drawingml/2006/main" lvl="1">
              <a:lnSpc>
                <a:spcPct val="90000"/>
              </a:lnSpc>
            </a:pPr>
            <a:r xmlns:a="http://schemas.openxmlformats.org/drawingml/2006/main">
              <a:rPr lang="es" altLang="en-US" dirty="0"/>
              <a:t>Cuando el código del kernel se está ejecutando </a:t>
            </a:r>
            <a:r xmlns:a="http://schemas.openxmlformats.org/drawingml/2006/main">
              <a:rPr lang="es" altLang="en-US" dirty="0">
                <a:sym typeface="Wingdings 3" panose="05040102010807070707" pitchFamily="18" charset="2"/>
              </a:rPr>
              <a:t>, </a:t>
            </a:r>
            <a:r xmlns:a="http://schemas.openxmlformats.org/drawingml/2006/main">
              <a:rPr lang="es" altLang="en-US" dirty="0">
                <a:sym typeface="Wingdings" panose="05000000000000000000" pitchFamily="2" charset="2"/>
              </a:rPr>
              <a:t>el bit de modo  es “kernel”</a:t>
            </a:r>
          </a:p>
          <a:p>
            <a:pPr xmlns:a="http://schemas.openxmlformats.org/drawingml/2006/main">
              <a:lnSpc>
                <a:spcPct val="90000"/>
              </a:lnSpc>
            </a:pPr>
            <a:r xmlns:a="http://schemas.openxmlformats.org/drawingml/2006/main">
              <a:rPr lang="es" altLang="en-US" dirty="0">
                <a:sym typeface="Wingdings" panose="05000000000000000000" pitchFamily="2" charset="2"/>
              </a:rPr>
              <a:t>¿Cómo garantizamos que el usuario no establezca explícitamente el bit de modo en "kernel"?</a:t>
            </a:r>
          </a:p>
          <a:p>
            <a:pPr xmlns:a="http://schemas.openxmlformats.org/drawingml/2006/main" lvl="1">
              <a:lnSpc>
                <a:spcPct val="90000"/>
              </a:lnSpc>
            </a:pPr>
            <a:r xmlns:a="http://schemas.openxmlformats.org/drawingml/2006/main">
              <a:rPr lang="es" altLang="en-US" dirty="0"/>
              <a:t>La llamada al sistema cambia de modo al kernel, el regreso de la llamada lo restablece al usuario</a:t>
            </a:r>
          </a:p>
          <a:p>
            <a:pPr xmlns:a="http://schemas.openxmlformats.org/drawingml/2006/main">
              <a:lnSpc>
                <a:spcPct val="90000"/>
              </a:lnSpc>
            </a:pPr>
            <a:r xmlns:a="http://schemas.openxmlformats.org/drawingml/2006/main">
              <a:rPr lang="es" altLang="en-US" dirty="0"/>
              <a:t>Algunas instrucciones designadas como </a:t>
            </a:r>
            <a:r xmlns:a="http://schemas.openxmlformats.org/drawingml/2006/main">
              <a:rPr lang="es" altLang="en-US" b="1" dirty="0">
                <a:solidFill>
                  <a:srgbClr val="006699"/>
                </a:solidFill>
                <a:latin typeface="+mj-lt"/>
              </a:rPr>
              <a:t>privilegiadas </a:t>
            </a:r>
            <a:r xmlns:a="http://schemas.openxmlformats.org/drawingml/2006/main">
              <a:rPr lang="es" altLang="en-US" dirty="0"/>
              <a:t>, solo ejecutables en modo kernel</a:t>
            </a:r>
          </a:p>
        </p:txBody>
      </p:sp>
    </p:spTree>
    <p:extLst>
      <p:ext uri="{BB962C8B-B14F-4D97-AF65-F5344CB8AC3E}">
        <p14:creationId xmlns:p14="http://schemas.microsoft.com/office/powerpoint/2010/main" val="36541886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xmlns:a="http://schemas.openxmlformats.org/drawingml/2006/main" eaLnBrk="1" hangingPunct="1"/>
            <a:r xmlns:a="http://schemas.openxmlformats.org/drawingml/2006/main">
              <a:rPr lang="es" altLang="en-US"/>
              <a:t>Transición del modo usuario al modo kernel</a:t>
            </a:r>
          </a:p>
        </p:txBody>
      </p:sp>
      <p:pic>
        <p:nvPicPr>
          <p:cNvPr id="67588" name="Picture 2">
            <a:extLst>
              <a:ext uri="{FF2B5EF4-FFF2-40B4-BE49-F238E27FC236}">
                <a16:creationId xmlns:a16="http://schemas.microsoft.com/office/drawing/2014/main" id="{577B7B49-686A-43F8-AEBF-B723806AE4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8512" y="1305890"/>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87843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xmlns:a="http://schemas.openxmlformats.org/drawingml/2006/main" eaLnBrk="1" hangingPunct="1"/>
            <a:r xmlns:a="http://schemas.openxmlformats.org/drawingml/2006/main">
              <a:rPr lang="es" altLang="en-US" dirty="0"/>
              <a:t>Temporizador</a:t>
            </a:r>
          </a:p>
        </p:txBody>
      </p:sp>
      <p:sp>
        <p:nvSpPr>
          <p:cNvPr id="67587" name="Rectangle 4">
            <a:extLst>
              <a:ext uri="{FF2B5EF4-FFF2-40B4-BE49-F238E27FC236}">
                <a16:creationId xmlns:a16="http://schemas.microsoft.com/office/drawing/2014/main" id="{9297C259-8FFF-444B-B901-A11F92099A25}"/>
              </a:ext>
            </a:extLst>
          </p:cNvPr>
          <p:cNvSpPr>
            <a:spLocks noGrp="1" noChangeArrowheads="1"/>
          </p:cNvSpPr>
          <p:nvPr>
            <p:ph type="body" idx="4294967295"/>
          </p:nvPr>
        </p:nvSpPr>
        <p:spPr>
          <a:xfrm>
            <a:off x="793750" y="1060450"/>
            <a:ext cx="7781925" cy="2817813"/>
          </a:xfrm>
        </p:spPr>
        <p:txBody>
          <a:bodyPr/>
          <a:lstStyle/>
          <a:p>
            <a:r xmlns:a="http://schemas.openxmlformats.org/drawingml/2006/main">
              <a:rPr lang="es" altLang="en-US" dirty="0"/>
              <a:t>Temporizador para evitar bucles infinitos (o procesos que acaparan recursos)</a:t>
            </a:r>
          </a:p>
          <a:p>
            <a:pPr xmlns:a="http://schemas.openxmlformats.org/drawingml/2006/main" lvl="1"/>
            <a:r xmlns:a="http://schemas.openxmlformats.org/drawingml/2006/main">
              <a:rPr lang="es" altLang="en-US" dirty="0"/>
              <a:t>El temporizador está configurado para interrumpir la computadora después de un período de tiempo.</a:t>
            </a:r>
          </a:p>
          <a:p>
            <a:pPr xmlns:a="http://schemas.openxmlformats.org/drawingml/2006/main" lvl="1"/>
            <a:r xmlns:a="http://schemas.openxmlformats.org/drawingml/2006/main">
              <a:rPr lang="es" altLang="en-US" dirty="0"/>
              <a:t>Mantener un contador que sea decrementado por el reloj físico.</a:t>
            </a:r>
          </a:p>
          <a:p>
            <a:pPr xmlns:a="http://schemas.openxmlformats.org/drawingml/2006/main" lvl="1"/>
            <a:r xmlns:a="http://schemas.openxmlformats.org/drawingml/2006/main">
              <a:rPr lang="es" altLang="en-US" dirty="0"/>
              <a:t>El sistema operativo configura el contador (instrucción privilegiada)</a:t>
            </a:r>
          </a:p>
          <a:p>
            <a:pPr xmlns:a="http://schemas.openxmlformats.org/drawingml/2006/main" lvl="1"/>
            <a:r xmlns:a="http://schemas.openxmlformats.org/drawingml/2006/main">
              <a:rPr lang="es" altLang="en-US" dirty="0"/>
              <a:t>Cuando el contador cero genera una interrupción</a:t>
            </a:r>
          </a:p>
          <a:p>
            <a:pPr xmlns:a="http://schemas.openxmlformats.org/drawingml/2006/main" lvl="1"/>
            <a:r xmlns:a="http://schemas.openxmlformats.org/drawingml/2006/main">
              <a:rPr lang="es" altLang="en-US" dirty="0"/>
              <a:t>Configurar antes del proceso de programación para recuperar el control o finalizar el programa que excede el tiempo asignado</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DA50E938-3020-46E3-B296-A67E7CFD9384}"/>
              </a:ext>
            </a:extLst>
          </p:cNvPr>
          <p:cNvSpPr>
            <a:spLocks noGrp="1" noChangeArrowheads="1"/>
          </p:cNvSpPr>
          <p:nvPr>
            <p:ph type="title" idx="4294967295"/>
          </p:nvPr>
        </p:nvSpPr>
        <p:spPr>
          <a:xfrm>
            <a:off x="1089025" y="207963"/>
            <a:ext cx="7439025" cy="576262"/>
          </a:xfrm>
        </p:spPr>
        <p:txBody>
          <a:bodyPr/>
          <a:lstStyle/>
          <a:p>
            <a:pPr xmlns:a="http://schemas.openxmlformats.org/drawingml/2006/main" eaLnBrk="1" hangingPunct="1"/>
            <a:r xmlns:a="http://schemas.openxmlformats.org/drawingml/2006/main">
              <a:rPr lang="es" altLang="en-US"/>
              <a:t>Gestión de proceso</a:t>
            </a:r>
          </a:p>
        </p:txBody>
      </p:sp>
      <p:sp>
        <p:nvSpPr>
          <p:cNvPr id="69635" name="Rectangle 3">
            <a:extLst>
              <a:ext uri="{FF2B5EF4-FFF2-40B4-BE49-F238E27FC236}">
                <a16:creationId xmlns:a16="http://schemas.microsoft.com/office/drawing/2014/main" id="{D4C6DC0E-B371-44AD-AC31-D9E79C80218B}"/>
              </a:ext>
            </a:extLst>
          </p:cNvPr>
          <p:cNvSpPr>
            <a:spLocks noGrp="1" noChangeArrowheads="1"/>
          </p:cNvSpPr>
          <p:nvPr>
            <p:ph type="body" idx="4294967295"/>
          </p:nvPr>
        </p:nvSpPr>
        <p:spPr>
          <a:xfrm>
            <a:off x="774700" y="809625"/>
            <a:ext cx="7753350" cy="5105400"/>
          </a:xfrm>
        </p:spPr>
        <p:txBody>
          <a:bodyPr/>
          <a:lstStyle/>
          <a:p>
            <a:pPr>
              <a:lnSpc>
                <a:spcPct val="90000"/>
              </a:lnSpc>
            </a:pPr>
            <a:endParaRPr lang="en-US" altLang="en-US" dirty="0"/>
          </a:p>
          <a:p>
            <a:pPr xmlns:a="http://schemas.openxmlformats.org/drawingml/2006/main">
              <a:lnSpc>
                <a:spcPct val="90000"/>
              </a:lnSpc>
            </a:pPr>
            <a:r xmlns:a="http://schemas.openxmlformats.org/drawingml/2006/main">
              <a:rPr lang="es" altLang="en-US" dirty="0"/>
              <a:t>Un proceso es un programa en ejecución. Es una unidad de trabajo dentro del sistema. El programa es una </a:t>
            </a:r>
            <a:r xmlns:a="http://schemas.openxmlformats.org/drawingml/2006/main">
              <a:rPr lang="es" altLang="en-US" b="1" i="1" dirty="0"/>
              <a:t>entidad pasiva; </a:t>
            </a:r>
            <a:r xmlns:a="http://schemas.openxmlformats.org/drawingml/2006/main">
              <a:rPr lang="es" altLang="en-US" dirty="0"/>
              <a:t>El proceso es </a:t>
            </a:r>
            <a:r xmlns:a="http://schemas.openxmlformats.org/drawingml/2006/main">
              <a:rPr lang="es" altLang="en-US" dirty="0">
                <a:solidFill>
                  <a:srgbClr val="000000"/>
                </a:solidFill>
              </a:rPr>
              <a:t>una </a:t>
            </a:r>
            <a:r xmlns:a="http://schemas.openxmlformats.org/drawingml/2006/main">
              <a:rPr lang="es" altLang="en-US" b="1" i="1" dirty="0">
                <a:solidFill>
                  <a:srgbClr val="000000"/>
                </a:solidFill>
              </a:rPr>
              <a:t>entidad activa </a:t>
            </a:r>
            <a:r xmlns:a="http://schemas.openxmlformats.org/drawingml/2006/main">
              <a:rPr lang="es" altLang="en-US" dirty="0"/>
              <a:t>.</a:t>
            </a:r>
          </a:p>
          <a:p>
            <a:pPr xmlns:a="http://schemas.openxmlformats.org/drawingml/2006/main">
              <a:lnSpc>
                <a:spcPct val="90000"/>
              </a:lnSpc>
            </a:pPr>
            <a:r xmlns:a="http://schemas.openxmlformats.org/drawingml/2006/main">
              <a:rPr lang="es" altLang="en-US" dirty="0"/>
              <a:t>El proceso necesita recursos para realizar su tarea.</a:t>
            </a:r>
          </a:p>
          <a:p>
            <a:pPr xmlns:a="http://schemas.openxmlformats.org/drawingml/2006/main" lvl="1">
              <a:lnSpc>
                <a:spcPct val="90000"/>
              </a:lnSpc>
            </a:pPr>
            <a:r xmlns:a="http://schemas.openxmlformats.org/drawingml/2006/main">
              <a:rPr lang="es" altLang="en-US" dirty="0"/>
              <a:t>CPU, memoria, E/S, archivos</a:t>
            </a:r>
          </a:p>
          <a:p>
            <a:pPr xmlns:a="http://schemas.openxmlformats.org/drawingml/2006/main" lvl="1">
              <a:lnSpc>
                <a:spcPct val="90000"/>
              </a:lnSpc>
            </a:pPr>
            <a:r xmlns:a="http://schemas.openxmlformats.org/drawingml/2006/main">
              <a:rPr lang="es" altLang="en-US" dirty="0"/>
              <a:t>Datos de inicialización</a:t>
            </a:r>
          </a:p>
          <a:p>
            <a:pPr xmlns:a="http://schemas.openxmlformats.org/drawingml/2006/main">
              <a:lnSpc>
                <a:spcPct val="90000"/>
              </a:lnSpc>
            </a:pPr>
            <a:r xmlns:a="http://schemas.openxmlformats.org/drawingml/2006/main">
              <a:rPr lang="es" altLang="en-US" dirty="0"/>
              <a:t>La terminación del proceso requiere la recuperación de cualquier recurso reutilizable</a:t>
            </a:r>
          </a:p>
          <a:p>
            <a:pPr xmlns:a="http://schemas.openxmlformats.org/drawingml/2006/main">
              <a:lnSpc>
                <a:spcPct val="90000"/>
              </a:lnSpc>
            </a:pPr>
            <a:r xmlns:a="http://schemas.openxmlformats.org/drawingml/2006/main">
              <a:rPr lang="es" altLang="en-US" dirty="0"/>
              <a:t>El proceso de un solo subproceso tiene un </a:t>
            </a:r>
            <a:r xmlns:a="http://schemas.openxmlformats.org/drawingml/2006/main">
              <a:rPr lang="es" altLang="en-US" b="1" dirty="0">
                <a:solidFill>
                  <a:srgbClr val="006699"/>
                </a:solidFill>
                <a:latin typeface="+mj-lt"/>
              </a:rPr>
              <a:t>contador de programa </a:t>
            </a:r>
            <a:r xmlns:a="http://schemas.openxmlformats.org/drawingml/2006/main">
              <a:rPr lang="es" altLang="en-US" dirty="0"/>
              <a:t>que especifica la ubicación de la siguiente instrucción a ejecutar</a:t>
            </a:r>
          </a:p>
          <a:p>
            <a:pPr xmlns:a="http://schemas.openxmlformats.org/drawingml/2006/main" lvl="1">
              <a:lnSpc>
                <a:spcPct val="90000"/>
              </a:lnSpc>
            </a:pPr>
            <a:r xmlns:a="http://schemas.openxmlformats.org/drawingml/2006/main">
              <a:rPr lang="es" altLang="en-US" dirty="0"/>
              <a:t>El proceso ejecuta instrucciones secuencialmente, una a la vez, hasta su finalización.</a:t>
            </a:r>
          </a:p>
          <a:p>
            <a:pPr xmlns:a="http://schemas.openxmlformats.org/drawingml/2006/main">
              <a:lnSpc>
                <a:spcPct val="90000"/>
              </a:lnSpc>
            </a:pPr>
            <a:r xmlns:a="http://schemas.openxmlformats.org/drawingml/2006/main">
              <a:rPr lang="es" altLang="en-US" dirty="0"/>
              <a:t>El proceso multiproceso tiene un contador de programa por subproceso</a:t>
            </a:r>
          </a:p>
          <a:p>
            <a:pPr xmlns:a="http://schemas.openxmlformats.org/drawingml/2006/main">
              <a:lnSpc>
                <a:spcPct val="90000"/>
              </a:lnSpc>
            </a:pPr>
            <a:r xmlns:a="http://schemas.openxmlformats.org/drawingml/2006/main">
              <a:rPr lang="es" altLang="en-US" dirty="0"/>
              <a:t>Normalmente, el sistema tiene muchos procesos, algún usuario, algún sistema operativo que se ejecuta simultáneamente en una o más CPU.</a:t>
            </a:r>
          </a:p>
          <a:p>
            <a:pPr xmlns:a="http://schemas.openxmlformats.org/drawingml/2006/main" lvl="1">
              <a:lnSpc>
                <a:spcPct val="90000"/>
              </a:lnSpc>
            </a:pPr>
            <a:r xmlns:a="http://schemas.openxmlformats.org/drawingml/2006/main">
              <a:rPr lang="es" altLang="en-US" dirty="0"/>
              <a:t>Concurrencia mediante multiplexación de las CPU entre los procesos/hilos</a:t>
            </a:r>
          </a:p>
          <a:p>
            <a:pPr>
              <a:lnSpc>
                <a:spcPct val="90000"/>
              </a:lnSpc>
              <a:buFont typeface="Monotype Sorts" pitchFamily="-84" charset="2"/>
              <a:buNone/>
            </a:pPr>
            <a:endParaRPr lang="en-US"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4E63581D-8ED3-4026-94C0-CCB0731C5397}"/>
              </a:ext>
            </a:extLst>
          </p:cNvPr>
          <p:cNvSpPr>
            <a:spLocks noGrp="1" noChangeArrowheads="1"/>
          </p:cNvSpPr>
          <p:nvPr>
            <p:ph type="title" idx="4294967295"/>
          </p:nvPr>
        </p:nvSpPr>
        <p:spPr>
          <a:xfrm>
            <a:off x="1128713" y="207963"/>
            <a:ext cx="7427912" cy="576262"/>
          </a:xfrm>
        </p:spPr>
        <p:txBody>
          <a:bodyPr/>
          <a:lstStyle/>
          <a:p>
            <a:pPr xmlns:a="http://schemas.openxmlformats.org/drawingml/2006/main" eaLnBrk="1" hangingPunct="1"/>
            <a:r xmlns:a="http://schemas.openxmlformats.org/drawingml/2006/main">
              <a:rPr lang="es" altLang="en-US"/>
              <a:t>Actividades de gestión de procesos</a:t>
            </a:r>
          </a:p>
        </p:txBody>
      </p:sp>
      <p:sp>
        <p:nvSpPr>
          <p:cNvPr id="71683" name="Rectangle 3">
            <a:extLst>
              <a:ext uri="{FF2B5EF4-FFF2-40B4-BE49-F238E27FC236}">
                <a16:creationId xmlns:a16="http://schemas.microsoft.com/office/drawing/2014/main" id="{5F49578D-CEFD-4613-A40B-360A0128FDA1}"/>
              </a:ext>
            </a:extLst>
          </p:cNvPr>
          <p:cNvSpPr>
            <a:spLocks noGrp="1" noChangeArrowheads="1"/>
          </p:cNvSpPr>
          <p:nvPr>
            <p:ph type="body" idx="4294967295"/>
          </p:nvPr>
        </p:nvSpPr>
        <p:spPr>
          <a:xfrm>
            <a:off x="885825" y="1587500"/>
            <a:ext cx="7670800" cy="4035425"/>
          </a:xfrm>
        </p:spPr>
        <p:txBody>
          <a:bodyPr/>
          <a:lstStyle/>
          <a:p>
            <a:pPr xmlns:a="http://schemas.openxmlformats.org/drawingml/2006/main">
              <a:buFont typeface="Monotype Sorts" pitchFamily="-84" charset="2"/>
              <a:buNone/>
            </a:pPr>
            <a:r xmlns:a="http://schemas.openxmlformats.org/drawingml/2006/main">
              <a:rPr lang="es" altLang="en-US"/>
              <a:t>     </a:t>
            </a:r>
          </a:p>
          <a:p>
            <a:r xmlns:a="http://schemas.openxmlformats.org/drawingml/2006/main">
              <a:rPr lang="es" altLang="en-US"/>
              <a:t>Crear y eliminar procesos de usuario y del sistema.</a:t>
            </a:r>
          </a:p>
          <a:p>
            <a:r xmlns:a="http://schemas.openxmlformats.org/drawingml/2006/main">
              <a:rPr lang="es" altLang="en-US"/>
              <a:t>Suspender y reanudar procesos</a:t>
            </a:r>
          </a:p>
          <a:p>
            <a:r xmlns:a="http://schemas.openxmlformats.org/drawingml/2006/main">
              <a:rPr lang="es" altLang="en-US"/>
              <a:t>Proporcionar mecanismos para la sincronización de procesos.</a:t>
            </a:r>
          </a:p>
          <a:p>
            <a:r xmlns:a="http://schemas.openxmlformats.org/drawingml/2006/main">
              <a:rPr lang="es" altLang="en-US"/>
              <a:t>Proporcionar mecanismos para la comunicación de procesos.</a:t>
            </a:r>
          </a:p>
          <a:p>
            <a:r xmlns:a="http://schemas.openxmlformats.org/drawingml/2006/main">
              <a:rPr lang="es" altLang="en-US"/>
              <a:t>Proporcionar mecanismos para el manejo de interbloqueos.</a:t>
            </a:r>
          </a:p>
        </p:txBody>
      </p:sp>
      <p:sp>
        <p:nvSpPr>
          <p:cNvPr id="71684" name="Text Box 4">
            <a:extLst>
              <a:ext uri="{FF2B5EF4-FFF2-40B4-BE49-F238E27FC236}">
                <a16:creationId xmlns:a16="http://schemas.microsoft.com/office/drawing/2014/main"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xmlns:a="http://schemas.openxmlformats.org/drawingml/2006/main">
              <a:spcBef>
                <a:spcPct val="50000"/>
              </a:spcBef>
              <a:buClrTx/>
              <a:buSzTx/>
              <a:buFontTx/>
              <a:buNone/>
            </a:pPr>
            <a:r xmlns:a="http://schemas.openxmlformats.org/drawingml/2006/main">
              <a:rPr kumimoji="0" lang="es" altLang="en-US"/>
              <a:t>El sistema operativo es responsable de las siguientes actividades en relación con la gestión de procesos:</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E2DBCB9D-11F1-4C2F-AE3C-A4279C1AC3B6}"/>
              </a:ext>
            </a:extLst>
          </p:cNvPr>
          <p:cNvSpPr>
            <a:spLocks noGrp="1" noChangeArrowheads="1"/>
          </p:cNvSpPr>
          <p:nvPr>
            <p:ph type="title" idx="4294967295"/>
          </p:nvPr>
        </p:nvSpPr>
        <p:spPr>
          <a:xfrm>
            <a:off x="1090613" y="212725"/>
            <a:ext cx="7456487" cy="576263"/>
          </a:xfrm>
        </p:spPr>
        <p:txBody>
          <a:bodyPr/>
          <a:lstStyle/>
          <a:p>
            <a:pPr xmlns:a="http://schemas.openxmlformats.org/drawingml/2006/main" eaLnBrk="1" hangingPunct="1"/>
            <a:r xmlns:a="http://schemas.openxmlformats.org/drawingml/2006/main">
              <a:rPr lang="es" altLang="en-US"/>
              <a:t>Gestión de la memoria</a:t>
            </a:r>
          </a:p>
        </p:txBody>
      </p:sp>
      <p:sp>
        <p:nvSpPr>
          <p:cNvPr id="73731" name="Rectangle 3">
            <a:extLst>
              <a:ext uri="{FF2B5EF4-FFF2-40B4-BE49-F238E27FC236}">
                <a16:creationId xmlns:a16="http://schemas.microsoft.com/office/drawing/2014/main" id="{CB3E2804-3594-4FE6-B024-FDD528C64534}"/>
              </a:ext>
            </a:extLst>
          </p:cNvPr>
          <p:cNvSpPr>
            <a:spLocks noGrp="1" noChangeArrowheads="1"/>
          </p:cNvSpPr>
          <p:nvPr>
            <p:ph type="body" idx="4294967295"/>
          </p:nvPr>
        </p:nvSpPr>
        <p:spPr>
          <a:xfrm>
            <a:off x="806450" y="1233488"/>
            <a:ext cx="7740650" cy="4530725"/>
          </a:xfrm>
        </p:spPr>
        <p:txBody>
          <a:bodyPr/>
          <a:lstStyle/>
          <a:p>
            <a:r xmlns:a="http://schemas.openxmlformats.org/drawingml/2006/main">
              <a:rPr lang="es" altLang="en-US"/>
              <a:t>Para ejecutar un programa todas (o parte) de las instrucciones deben estar en la memoria.</a:t>
            </a:r>
          </a:p>
          <a:p>
            <a:r xmlns:a="http://schemas.openxmlformats.org/drawingml/2006/main">
              <a:rPr lang="es" altLang="en-US"/>
              <a:t>Todos (o parte) de los datos que necesita el programa deben estar en la memoria.</a:t>
            </a:r>
            <a:endParaRPr xmlns:a="http://schemas.openxmlformats.org/drawingml/2006/main" lang="en-US" altLang="en-US" sz="800"/>
          </a:p>
          <a:p>
            <a:r xmlns:a="http://schemas.openxmlformats.org/drawingml/2006/main">
              <a:rPr lang="es" altLang="en-US"/>
              <a:t>La gestión de la memoria determina qué hay en la memoria y cuándo.</a:t>
            </a:r>
          </a:p>
          <a:p>
            <a:pPr xmlns:a="http://schemas.openxmlformats.org/drawingml/2006/main" lvl="1"/>
            <a:r xmlns:a="http://schemas.openxmlformats.org/drawingml/2006/main">
              <a:rPr lang="es" altLang="en-US"/>
              <a:t>Optimización de la utilización de la CPU y la respuesta de la computadora a los usuarios</a:t>
            </a:r>
            <a:endParaRPr xmlns:a="http://schemas.openxmlformats.org/drawingml/2006/main" lang="en-US" altLang="en-US" sz="800"/>
          </a:p>
          <a:p>
            <a:r xmlns:a="http://schemas.openxmlformats.org/drawingml/2006/main">
              <a:rPr lang="es" altLang="en-US"/>
              <a:t>Actividades de gestión de la memoria.</a:t>
            </a:r>
          </a:p>
          <a:p>
            <a:pPr xmlns:a="http://schemas.openxmlformats.org/drawingml/2006/main" lvl="1"/>
            <a:r xmlns:a="http://schemas.openxmlformats.org/drawingml/2006/main">
              <a:rPr lang="es" altLang="en-US"/>
              <a:t>Realizar un seguimiento de qué partes de la memoria se utilizan actualmente y por quién</a:t>
            </a:r>
          </a:p>
          <a:p>
            <a:pPr xmlns:a="http://schemas.openxmlformats.org/drawingml/2006/main" lvl="1"/>
            <a:r xmlns:a="http://schemas.openxmlformats.org/drawingml/2006/main">
              <a:rPr lang="es" altLang="en-US"/>
              <a:t>Decidir qué procesos (o partes de ellos) y datos mover dentro y fuera de la memoria</a:t>
            </a:r>
          </a:p>
          <a:p>
            <a:pPr xmlns:a="http://schemas.openxmlformats.org/drawingml/2006/main" lvl="1"/>
            <a:r xmlns:a="http://schemas.openxmlformats.org/drawingml/2006/main">
              <a:rPr lang="es" altLang="en-US"/>
              <a:t>Asignar y desasignar espacio de memoria según sea necesario</a:t>
            </a:r>
          </a:p>
          <a:p>
            <a:pPr lvl="1">
              <a:buFont typeface="Monotype Sorts" pitchFamily="-84" charset="2"/>
              <a:buNone/>
            </a:pPr>
            <a:endParaRPr lang="en-US"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34356D79-FDD9-4791-982C-EE2F463757A8}"/>
              </a:ext>
            </a:extLst>
          </p:cNvPr>
          <p:cNvSpPr>
            <a:spLocks noGrp="1" noChangeArrowheads="1"/>
          </p:cNvSpPr>
          <p:nvPr>
            <p:ph type="title" idx="4294967295"/>
          </p:nvPr>
        </p:nvSpPr>
        <p:spPr>
          <a:xfrm>
            <a:off x="1128713" y="211138"/>
            <a:ext cx="7353300" cy="576262"/>
          </a:xfrm>
        </p:spPr>
        <p:txBody>
          <a:bodyPr/>
          <a:lstStyle/>
          <a:p>
            <a:pPr xmlns:a="http://schemas.openxmlformats.org/drawingml/2006/main" eaLnBrk="1" hangingPunct="1"/>
            <a:r xmlns:a="http://schemas.openxmlformats.org/drawingml/2006/main">
              <a:rPr lang="es" altLang="en-US"/>
              <a:t>Gestión del sistema de archivos</a:t>
            </a:r>
          </a:p>
        </p:txBody>
      </p:sp>
      <p:sp>
        <p:nvSpPr>
          <p:cNvPr id="75779" name="Rectangle 3">
            <a:extLst>
              <a:ext uri="{FF2B5EF4-FFF2-40B4-BE49-F238E27FC236}">
                <a16:creationId xmlns:a16="http://schemas.microsoft.com/office/drawing/2014/main" id="{1F5FDAA8-710E-46B8-93CA-E18EDA4EF350}"/>
              </a:ext>
            </a:extLst>
          </p:cNvPr>
          <p:cNvSpPr>
            <a:spLocks noGrp="1" noChangeArrowheads="1"/>
          </p:cNvSpPr>
          <p:nvPr>
            <p:ph type="body" idx="4294967295"/>
          </p:nvPr>
        </p:nvSpPr>
        <p:spPr>
          <a:xfrm>
            <a:off x="796925" y="1104900"/>
            <a:ext cx="7558088" cy="4992688"/>
          </a:xfrm>
        </p:spPr>
        <p:txBody>
          <a:bodyPr/>
          <a:lstStyle/>
          <a:p>
            <a:pPr xmlns:a="http://schemas.openxmlformats.org/drawingml/2006/main">
              <a:lnSpc>
                <a:spcPct val="90000"/>
              </a:lnSpc>
            </a:pPr>
            <a:r xmlns:a="http://schemas.openxmlformats.org/drawingml/2006/main">
              <a:rPr lang="es" altLang="en-US" dirty="0"/>
              <a:t>El sistema operativo proporciona una visión uniforme y lógica del almacenamiento de información.</a:t>
            </a:r>
          </a:p>
          <a:p>
            <a:pPr xmlns:a="http://schemas.openxmlformats.org/drawingml/2006/main" lvl="1">
              <a:lnSpc>
                <a:spcPct val="90000"/>
              </a:lnSpc>
            </a:pPr>
            <a:r xmlns:a="http://schemas.openxmlformats.org/drawingml/2006/main">
              <a:rPr lang="es" altLang="en-US" dirty="0"/>
              <a:t>Resume propiedades físicas en una unidad de almacenamiento lógica: </a:t>
            </a:r>
            <a:r xmlns:a="http://schemas.openxmlformats.org/drawingml/2006/main">
              <a:rPr lang="es" altLang="en-US" b="1" dirty="0">
                <a:solidFill>
                  <a:srgbClr val="006699"/>
                </a:solidFill>
                <a:latin typeface="+mj-lt"/>
              </a:rPr>
              <a:t>archivo</a:t>
            </a:r>
          </a:p>
          <a:p>
            <a:pPr xmlns:a="http://schemas.openxmlformats.org/drawingml/2006/main" lvl="1">
              <a:lnSpc>
                <a:spcPct val="90000"/>
              </a:lnSpc>
            </a:pPr>
            <a:r xmlns:a="http://schemas.openxmlformats.org/drawingml/2006/main">
              <a:rPr lang="es" altLang="en-US" dirty="0"/>
              <a:t>Cada medio está controlado por un dispositivo (es decir, unidad de disco, unidad de cinta).</a:t>
            </a:r>
          </a:p>
          <a:p>
            <a:pPr xmlns:a="http://schemas.openxmlformats.org/drawingml/2006/main" lvl="2">
              <a:lnSpc>
                <a:spcPct val="90000"/>
              </a:lnSpc>
            </a:pPr>
            <a:r xmlns:a="http://schemas.openxmlformats.org/drawingml/2006/main">
              <a:rPr lang="es" altLang="en-US" dirty="0"/>
              <a:t>Las diferentes propiedades incluyen velocidad de acceso, capacidad, velocidad de transferencia de datos, método de acceso (secuencial o aleatorio)</a:t>
            </a:r>
          </a:p>
          <a:p>
            <a:pPr lvl="2">
              <a:lnSpc>
                <a:spcPct val="90000"/>
              </a:lnSpc>
            </a:pPr>
            <a:endParaRPr lang="en-US" altLang="en-US" sz="800" dirty="0"/>
          </a:p>
          <a:p>
            <a:pPr xmlns:a="http://schemas.openxmlformats.org/drawingml/2006/main">
              <a:lnSpc>
                <a:spcPct val="90000"/>
              </a:lnSpc>
            </a:pPr>
            <a:r xmlns:a="http://schemas.openxmlformats.org/drawingml/2006/main">
              <a:rPr lang="es" altLang="en-US" dirty="0"/>
              <a:t>Gestión del sistema de archivos</a:t>
            </a:r>
          </a:p>
          <a:p>
            <a:pPr xmlns:a="http://schemas.openxmlformats.org/drawingml/2006/main" lvl="1">
              <a:lnSpc>
                <a:spcPct val="90000"/>
              </a:lnSpc>
            </a:pPr>
            <a:r xmlns:a="http://schemas.openxmlformats.org/drawingml/2006/main">
              <a:rPr lang="es" altLang="en-US" dirty="0"/>
              <a:t>Archivos generalmente organizados en directorios.</a:t>
            </a:r>
          </a:p>
          <a:p>
            <a:pPr xmlns:a="http://schemas.openxmlformats.org/drawingml/2006/main" lvl="1">
              <a:lnSpc>
                <a:spcPct val="90000"/>
              </a:lnSpc>
            </a:pPr>
            <a:r xmlns:a="http://schemas.openxmlformats.org/drawingml/2006/main">
              <a:rPr lang="es" altLang="en-US" dirty="0"/>
              <a:t>Control de acceso en la mayoría de los sistemas para determinar quién puede acceder a qué.</a:t>
            </a:r>
          </a:p>
          <a:p>
            <a:pPr xmlns:a="http://schemas.openxmlformats.org/drawingml/2006/main" lvl="1">
              <a:lnSpc>
                <a:spcPct val="90000"/>
              </a:lnSpc>
            </a:pPr>
            <a:r xmlns:a="http://schemas.openxmlformats.org/drawingml/2006/main">
              <a:rPr lang="es" altLang="en-US" dirty="0"/>
              <a:t>Las actividades del sistema operativo incluyen</a:t>
            </a:r>
          </a:p>
          <a:p>
            <a:pPr xmlns:a="http://schemas.openxmlformats.org/drawingml/2006/main" lvl="2">
              <a:lnSpc>
                <a:spcPct val="90000"/>
              </a:lnSpc>
            </a:pPr>
            <a:r xmlns:a="http://schemas.openxmlformats.org/drawingml/2006/main">
              <a:rPr lang="es" altLang="en-US" dirty="0"/>
              <a:t>Crear y eliminar archivos y directorios</a:t>
            </a:r>
          </a:p>
          <a:p>
            <a:pPr xmlns:a="http://schemas.openxmlformats.org/drawingml/2006/main" lvl="2">
              <a:lnSpc>
                <a:spcPct val="90000"/>
              </a:lnSpc>
            </a:pPr>
            <a:r xmlns:a="http://schemas.openxmlformats.org/drawingml/2006/main">
              <a:rPr lang="es" altLang="en-US" dirty="0"/>
              <a:t>Primitivas para manipular archivos y directorios.</a:t>
            </a:r>
          </a:p>
          <a:p>
            <a:pPr xmlns:a="http://schemas.openxmlformats.org/drawingml/2006/main" lvl="2">
              <a:lnSpc>
                <a:spcPct val="90000"/>
              </a:lnSpc>
            </a:pPr>
            <a:r xmlns:a="http://schemas.openxmlformats.org/drawingml/2006/main">
              <a:rPr lang="es" altLang="en-US" dirty="0"/>
              <a:t>Mapear archivos al almacenamiento secundario</a:t>
            </a:r>
          </a:p>
          <a:p>
            <a:pPr xmlns:a="http://schemas.openxmlformats.org/drawingml/2006/main" lvl="2">
              <a:lnSpc>
                <a:spcPct val="90000"/>
              </a:lnSpc>
            </a:pPr>
            <a:r xmlns:a="http://schemas.openxmlformats.org/drawingml/2006/main">
              <a:rPr lang="es" altLang="en-US" dirty="0"/>
              <a:t>Copia de seguridad de archivos en medios de almacenamiento estables (no volátiles)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1251856" y="123144"/>
            <a:ext cx="8015288" cy="617537"/>
          </a:xfrm>
        </p:spPr>
        <p:txBody>
          <a:bodyPr/>
          <a:lstStyle/>
          <a:p>
            <a:pPr xmlns:a="http://schemas.openxmlformats.org/drawingml/2006/main" eaLnBrk="1" hangingPunct="1"/>
            <a:r xmlns:a="http://schemas.openxmlformats.org/drawingml/2006/main">
              <a:rPr lang="es" altLang="en-US" sz="2600" dirty="0"/>
              <a:t>¿Qué significa el término sistema operativo?</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xmlns:a="http://schemas.openxmlformats.org/drawingml/2006/main">
              <a:rPr lang="es" altLang="en-US" dirty="0"/>
              <a:t>Un sistema operativo es “llenar los espacios en blanco”</a:t>
            </a:r>
          </a:p>
          <a:p>
            <a:r xmlns:a="http://schemas.openxmlformats.org/drawingml/2006/main">
              <a:rPr lang="es" altLang="en-US" dirty="0"/>
              <a:t>Qué pasa:</a:t>
            </a:r>
          </a:p>
          <a:p>
            <a:pPr xmlns:a="http://schemas.openxmlformats.org/drawingml/2006/main" lvl="1"/>
            <a:r xmlns:a="http://schemas.openxmlformats.org/drawingml/2006/main">
              <a:rPr lang="es" altLang="en-US" dirty="0"/>
              <a:t>Auto</a:t>
            </a:r>
          </a:p>
          <a:p>
            <a:pPr xmlns:a="http://schemas.openxmlformats.org/drawingml/2006/main" lvl="1"/>
            <a:r xmlns:a="http://schemas.openxmlformats.org/drawingml/2006/main">
              <a:rPr lang="es" altLang="en-US" dirty="0"/>
              <a:t>Avión</a:t>
            </a:r>
          </a:p>
          <a:p>
            <a:pPr xmlns:a="http://schemas.openxmlformats.org/drawingml/2006/main" lvl="1"/>
            <a:r xmlns:a="http://schemas.openxmlformats.org/drawingml/2006/main">
              <a:rPr lang="es" altLang="en-US" dirty="0"/>
              <a:t>Impresora</a:t>
            </a:r>
          </a:p>
          <a:p>
            <a:pPr xmlns:a="http://schemas.openxmlformats.org/drawingml/2006/main" lvl="1"/>
            <a:r xmlns:a="http://schemas.openxmlformats.org/drawingml/2006/main">
              <a:rPr lang="es" altLang="en-US" dirty="0"/>
              <a:t>Lavadora</a:t>
            </a:r>
          </a:p>
          <a:p>
            <a:pPr xmlns:a="http://schemas.openxmlformats.org/drawingml/2006/main" lvl="1"/>
            <a:r xmlns:a="http://schemas.openxmlformats.org/drawingml/2006/main">
              <a:rPr lang="es" altLang="en-US" dirty="0"/>
              <a:t>Tostadora</a:t>
            </a:r>
          </a:p>
          <a:p>
            <a:pPr xmlns:a="http://schemas.openxmlformats.org/drawingml/2006/main" lvl="1"/>
            <a:r xmlns:a="http://schemas.openxmlformats.org/drawingml/2006/main">
              <a:rPr lang="es" altLang="en-US" dirty="0"/>
              <a:t>Compilador</a:t>
            </a:r>
          </a:p>
          <a:p>
            <a:pPr xmlns:a="http://schemas.openxmlformats.org/drawingml/2006/main" lvl="1"/>
            <a:r xmlns:a="http://schemas.openxmlformats.org/drawingml/2006/main">
              <a:rPr lang="es" altLang="en-US" dirty="0"/>
              <a:t>Etc.</a:t>
            </a:r>
          </a:p>
        </p:txBody>
      </p:sp>
    </p:spTree>
    <p:extLst>
      <p:ext uri="{BB962C8B-B14F-4D97-AF65-F5344CB8AC3E}">
        <p14:creationId xmlns:p14="http://schemas.microsoft.com/office/powerpoint/2010/main" val="13230378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1040BCA-887F-4395-9A85-D19BCFAF11EF}"/>
              </a:ext>
            </a:extLst>
          </p:cNvPr>
          <p:cNvSpPr>
            <a:spLocks noGrp="1" noChangeArrowheads="1"/>
          </p:cNvSpPr>
          <p:nvPr>
            <p:ph type="title" idx="4294967295"/>
          </p:nvPr>
        </p:nvSpPr>
        <p:spPr>
          <a:xfrm>
            <a:off x="1331913" y="203200"/>
            <a:ext cx="7177087" cy="576263"/>
          </a:xfrm>
        </p:spPr>
        <p:txBody>
          <a:bodyPr/>
          <a:lstStyle/>
          <a:p>
            <a:pPr xmlns:a="http://schemas.openxmlformats.org/drawingml/2006/main" eaLnBrk="1" hangingPunct="1"/>
            <a:r xmlns:a="http://schemas.openxmlformats.org/drawingml/2006/main">
              <a:rPr lang="es" altLang="en-US"/>
              <a:t>Gestión de almacenamiento masivo</a:t>
            </a:r>
          </a:p>
        </p:txBody>
      </p:sp>
      <p:sp>
        <p:nvSpPr>
          <p:cNvPr id="77827" name="Rectangle 3">
            <a:extLst>
              <a:ext uri="{FF2B5EF4-FFF2-40B4-BE49-F238E27FC236}">
                <a16:creationId xmlns:a16="http://schemas.microsoft.com/office/drawing/2014/main" id="{0C2520A7-ADB5-4458-BC11-9B331339D636}"/>
              </a:ext>
            </a:extLst>
          </p:cNvPr>
          <p:cNvSpPr>
            <a:spLocks noGrp="1" noChangeArrowheads="1"/>
          </p:cNvSpPr>
          <p:nvPr>
            <p:ph type="body" idx="4294967295"/>
          </p:nvPr>
        </p:nvSpPr>
        <p:spPr>
          <a:xfrm>
            <a:off x="801688" y="1109663"/>
            <a:ext cx="7005881" cy="4658091"/>
          </a:xfrm>
        </p:spPr>
        <p:txBody>
          <a:bodyPr/>
          <a:lstStyle/>
          <a:p>
            <a:r xmlns:a="http://schemas.openxmlformats.org/drawingml/2006/main">
              <a:rPr lang="es" altLang="en-US" dirty="0"/>
              <a:t>Por lo general, los discos se utilizan para almacenar datos que no caben en la memoria principal o datos que deben conservarse durante un </a:t>
            </a:r>
            <a:r xmlns:a="http://schemas.openxmlformats.org/drawingml/2006/main">
              <a:rPr lang="es" altLang="ja-JP" dirty="0"/>
              <a:t>período de tiempo </a:t>
            </a:r>
            <a:r xmlns:a="http://schemas.openxmlformats.org/drawingml/2006/main">
              <a:rPr lang="es" altLang="en-US" dirty="0"/>
              <a:t>“ </a:t>
            </a:r>
            <a:r xmlns:a="http://schemas.openxmlformats.org/drawingml/2006/main">
              <a:rPr lang="es" altLang="ja-JP" dirty="0"/>
              <a:t>largo </a:t>
            </a:r>
            <a:r xmlns:a="http://schemas.openxmlformats.org/drawingml/2006/main">
              <a:rPr lang="es" altLang="en-US" dirty="0"/>
              <a:t>” .</a:t>
            </a:r>
          </a:p>
          <a:p>
            <a:r xmlns:a="http://schemas.openxmlformats.org/drawingml/2006/main">
              <a:rPr lang="es" altLang="en-US" dirty="0"/>
              <a:t>La gestión adecuada es de vital importancia</a:t>
            </a:r>
          </a:p>
          <a:p>
            <a:r xmlns:a="http://schemas.openxmlformats.org/drawingml/2006/main">
              <a:rPr lang="es" altLang="en-US" dirty="0"/>
              <a:t>Toda la velocidad de funcionamiento de la computadora depende del subsistema de disco y sus algoritmos</a:t>
            </a:r>
          </a:p>
          <a:p>
            <a:r xmlns:a="http://schemas.openxmlformats.org/drawingml/2006/main">
              <a:rPr lang="es" altLang="en-US" dirty="0"/>
              <a:t>actividades del sistema operativo</a:t>
            </a:r>
          </a:p>
          <a:p>
            <a:pPr xmlns:a="http://schemas.openxmlformats.org/drawingml/2006/main" lvl="1"/>
            <a:r xmlns:a="http://schemas.openxmlformats.org/drawingml/2006/main">
              <a:rPr lang="es" altLang="en-US" dirty="0"/>
              <a:t>Montaje y desmontaje</a:t>
            </a:r>
          </a:p>
          <a:p>
            <a:pPr xmlns:a="http://schemas.openxmlformats.org/drawingml/2006/main" lvl="1"/>
            <a:r xmlns:a="http://schemas.openxmlformats.org/drawingml/2006/main">
              <a:rPr lang="es" altLang="en-US" dirty="0"/>
              <a:t>Gestión del espacio libre</a:t>
            </a:r>
          </a:p>
          <a:p>
            <a:pPr xmlns:a="http://schemas.openxmlformats.org/drawingml/2006/main" lvl="1"/>
            <a:r xmlns:a="http://schemas.openxmlformats.org/drawingml/2006/main">
              <a:rPr lang="es" altLang="en-US" dirty="0"/>
              <a:t>Asignación de almacenamiento</a:t>
            </a:r>
          </a:p>
          <a:p>
            <a:pPr xmlns:a="http://schemas.openxmlformats.org/drawingml/2006/main" lvl="1"/>
            <a:r xmlns:a="http://schemas.openxmlformats.org/drawingml/2006/main">
              <a:rPr lang="es" altLang="en-US" dirty="0"/>
              <a:t>Programación de disco</a:t>
            </a:r>
          </a:p>
          <a:p>
            <a:pPr xmlns:a="http://schemas.openxmlformats.org/drawingml/2006/main" lvl="1"/>
            <a:r xmlns:a="http://schemas.openxmlformats.org/drawingml/2006/main">
              <a:rPr lang="es" altLang="en-US" dirty="0"/>
              <a:t>Fraccionamiento</a:t>
            </a:r>
          </a:p>
          <a:p>
            <a:pPr xmlns:a="http://schemas.openxmlformats.org/drawingml/2006/main" lvl="1"/>
            <a:r xmlns:a="http://schemas.openxmlformats.org/drawingml/2006/main">
              <a:rPr lang="es" altLang="en-US" dirty="0"/>
              <a:t>Proteccion</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A537DDAE-40B0-4C82-9422-BF166B9CB73E}"/>
              </a:ext>
            </a:extLst>
          </p:cNvPr>
          <p:cNvSpPr>
            <a:spLocks noGrp="1" noChangeArrowheads="1"/>
          </p:cNvSpPr>
          <p:nvPr>
            <p:ph type="title" idx="4294967295"/>
          </p:nvPr>
        </p:nvSpPr>
        <p:spPr>
          <a:xfrm>
            <a:off x="457200" y="207963"/>
            <a:ext cx="8015288" cy="576262"/>
          </a:xfrm>
        </p:spPr>
        <p:txBody>
          <a:bodyPr/>
          <a:lstStyle/>
          <a:p>
            <a:pPr xmlns:a="http://schemas.openxmlformats.org/drawingml/2006/main" eaLnBrk="1" hangingPunct="1"/>
            <a:r xmlns:a="http://schemas.openxmlformats.org/drawingml/2006/main">
              <a:rPr lang="es" altLang="en-US"/>
              <a:t>Almacenamiento en caché</a:t>
            </a:r>
          </a:p>
        </p:txBody>
      </p:sp>
      <p:sp>
        <p:nvSpPr>
          <p:cNvPr id="79875" name="Rectangle 3">
            <a:extLst>
              <a:ext uri="{FF2B5EF4-FFF2-40B4-BE49-F238E27FC236}">
                <a16:creationId xmlns:a16="http://schemas.microsoft.com/office/drawing/2014/main" id="{23317C17-2529-4CC8-A78E-1D282D609B22}"/>
              </a:ext>
            </a:extLst>
          </p:cNvPr>
          <p:cNvSpPr>
            <a:spLocks noGrp="1" noChangeArrowheads="1"/>
          </p:cNvSpPr>
          <p:nvPr>
            <p:ph type="body" idx="4294967295"/>
          </p:nvPr>
        </p:nvSpPr>
        <p:spPr>
          <a:xfrm>
            <a:off x="820739" y="1233488"/>
            <a:ext cx="6826058" cy="4725185"/>
          </a:xfrm>
        </p:spPr>
        <p:txBody>
          <a:bodyPr/>
          <a:lstStyle/>
          <a:p>
            <a:r xmlns:a="http://schemas.openxmlformats.org/drawingml/2006/main">
              <a:rPr lang="es" altLang="en-US" dirty="0"/>
              <a:t>Principio importante, realizado en muchos niveles en una computadora (en hardware, sistema operativo, software)</a:t>
            </a:r>
            <a:endParaRPr xmlns:a="http://schemas.openxmlformats.org/drawingml/2006/main" lang="en-US" altLang="en-US" sz="800" dirty="0"/>
          </a:p>
          <a:p>
            <a:r xmlns:a="http://schemas.openxmlformats.org/drawingml/2006/main">
              <a:rPr lang="es" altLang="en-US" dirty="0"/>
              <a:t>Información en uso copiada temporalmente de un almacenamiento más lento a uno más rápido</a:t>
            </a:r>
            <a:endParaRPr xmlns:a="http://schemas.openxmlformats.org/drawingml/2006/main" lang="en-US" altLang="en-US" sz="800" dirty="0"/>
          </a:p>
          <a:p>
            <a:r xmlns:a="http://schemas.openxmlformats.org/drawingml/2006/main">
              <a:rPr lang="es" altLang="en-US" dirty="0"/>
              <a:t>Almacenamiento más rápido (caché) verificado primero para determinar si hay información allí</a:t>
            </a:r>
          </a:p>
          <a:p>
            <a:pPr xmlns:a="http://schemas.openxmlformats.org/drawingml/2006/main" lvl="1"/>
            <a:r xmlns:a="http://schemas.openxmlformats.org/drawingml/2006/main">
              <a:rPr lang="es" altLang="en-US" dirty="0"/>
              <a:t>Si es así, información utilizada directamente desde el caché (rápido)</a:t>
            </a:r>
          </a:p>
          <a:p>
            <a:pPr xmlns:a="http://schemas.openxmlformats.org/drawingml/2006/main" lvl="1"/>
            <a:r xmlns:a="http://schemas.openxmlformats.org/drawingml/2006/main">
              <a:rPr lang="es" altLang="en-US" dirty="0"/>
              <a:t>De lo contrario, los datos se copian en la caché y se usan allí.</a:t>
            </a:r>
            <a:endParaRPr xmlns:a="http://schemas.openxmlformats.org/drawingml/2006/main" lang="en-US" altLang="en-US" sz="800" dirty="0"/>
          </a:p>
          <a:p>
            <a:r xmlns:a="http://schemas.openxmlformats.org/drawingml/2006/main">
              <a:rPr lang="es" altLang="en-US" dirty="0"/>
              <a:t>Caché más pequeño que el almacenamiento que se está almacenando en caché</a:t>
            </a:r>
          </a:p>
          <a:p>
            <a:pPr xmlns:a="http://schemas.openxmlformats.org/drawingml/2006/main" lvl="1"/>
            <a:r xmlns:a="http://schemas.openxmlformats.org/drawingml/2006/main">
              <a:rPr lang="es" altLang="en-US" dirty="0"/>
              <a:t>Problema de diseño importante de la gestión de caché</a:t>
            </a:r>
          </a:p>
          <a:p>
            <a:pPr xmlns:a="http://schemas.openxmlformats.org/drawingml/2006/main" lvl="1"/>
            <a:r xmlns:a="http://schemas.openxmlformats.org/drawingml/2006/main">
              <a:rPr lang="es" altLang="en-US" dirty="0"/>
              <a:t>Tamaño de caché y política de reemplazo</a:t>
            </a:r>
          </a:p>
          <a:p>
            <a:pPr>
              <a:buFont typeface="Monotype Sorts" pitchFamily="-84" charset="2"/>
              <a:buNone/>
            </a:pPr>
            <a:endParaRPr lang="en-US"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xmlns:a="http://schemas.openxmlformats.org/drawingml/2006/main" eaLnBrk="1" hangingPunct="1"/>
            <a:r xmlns:a="http://schemas.openxmlformats.org/drawingml/2006/main">
              <a:rPr lang="es" altLang="en-US" sz="2800" dirty="0"/>
              <a:t>Características de varios tipos de almacenamiento</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xmlns:a="http://schemas.openxmlformats.org/drawingml/2006/main">
              <a:buFont typeface="Monotype Sorts" pitchFamily="-84" charset="2"/>
              <a:buNone/>
              <a:defRPr/>
            </a:pPr>
            <a:r xmlns:a="http://schemas.openxmlformats.org/drawingml/2006/main">
              <a:rPr lang="es" dirty="0">
                <a:ea typeface="ＭＳ Ｐゴシック" charset="0"/>
                <a:cs typeface="ＭＳ Ｐゴシック" charset="0"/>
              </a:rPr>
              <a:t>El movimiento entre niveles de jerarquía de almacenamiento puede ser explícito o implícito.</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237725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DFB955E8-3E23-4ED8-ACD1-D8F4ED9EAA88}"/>
              </a:ext>
            </a:extLst>
          </p:cNvPr>
          <p:cNvSpPr>
            <a:spLocks noGrp="1" noChangeArrowheads="1"/>
          </p:cNvSpPr>
          <p:nvPr>
            <p:ph type="title" idx="4294967295"/>
          </p:nvPr>
        </p:nvSpPr>
        <p:spPr>
          <a:xfrm>
            <a:off x="1265695" y="211138"/>
            <a:ext cx="7597321" cy="576262"/>
          </a:xfrm>
        </p:spPr>
        <p:txBody>
          <a:bodyPr/>
          <a:lstStyle/>
          <a:p>
            <a:pPr xmlns:a="http://schemas.openxmlformats.org/drawingml/2006/main" eaLnBrk="1" hangingPunct="1"/>
            <a:r xmlns:a="http://schemas.openxmlformats.org/drawingml/2006/main">
              <a:rPr lang="es" altLang="en-US" sz="2800" dirty="0"/>
              <a:t>Migración de datos “A” de Disco a Registro</a:t>
            </a:r>
          </a:p>
        </p:txBody>
      </p:sp>
      <p:sp>
        <p:nvSpPr>
          <p:cNvPr id="83971" name="Rectangle 3">
            <a:extLst>
              <a:ext uri="{FF2B5EF4-FFF2-40B4-BE49-F238E27FC236}">
                <a16:creationId xmlns:a16="http://schemas.microsoft.com/office/drawing/2014/main" id="{2977E9C9-146A-4591-9F2A-95F7D8433681}"/>
              </a:ext>
            </a:extLst>
          </p:cNvPr>
          <p:cNvSpPr>
            <a:spLocks noGrp="1" noChangeArrowheads="1"/>
          </p:cNvSpPr>
          <p:nvPr>
            <p:ph type="body" idx="4294967295"/>
          </p:nvPr>
        </p:nvSpPr>
        <p:spPr>
          <a:xfrm>
            <a:off x="806450" y="1233488"/>
            <a:ext cx="7597321" cy="4503283"/>
          </a:xfrm>
        </p:spPr>
        <p:txBody>
          <a:bodyPr/>
          <a:lstStyle/>
          <a:p>
            <a:r xmlns:a="http://schemas.openxmlformats.org/drawingml/2006/main">
              <a:rPr lang="es" altLang="en-US" dirty="0"/>
              <a:t>Los entornos multitarea deben tener cuidado de utilizar el valor más reciente, sin importar dónde esté almacenado en la jerarquía de almacenamiento.</a:t>
            </a:r>
            <a:br xmlns:a="http://schemas.openxmlformats.org/drawingml/2006/main">
              <a:rPr lang="en-US" altLang="en-US" dirty="0"/>
            </a:br>
            <a:br xmlns:a="http://schemas.openxmlformats.org/drawingml/2006/main">
              <a:rPr lang="en-US" altLang="en-US" dirty="0"/>
            </a:br>
            <a:br xmlns:a="http://schemas.openxmlformats.org/drawingml/2006/main">
              <a:rPr lang="en-US" altLang="en-US" dirty="0"/>
            </a:br>
            <a:br xmlns:a="http://schemas.openxmlformats.org/drawingml/2006/main">
              <a:rPr lang="en-US" altLang="en-US" dirty="0"/>
            </a:br>
            <a:endParaRPr xmlns:a="http://schemas.openxmlformats.org/drawingml/2006/main" lang="en-US" altLang="en-US" dirty="0"/>
          </a:p>
          <a:p>
            <a:r xmlns:a="http://schemas.openxmlformats.org/drawingml/2006/main">
              <a:rPr lang="es" altLang="en-US" dirty="0"/>
              <a:t>El entorno multiprocesador debe proporcionar </a:t>
            </a:r>
            <a:r xmlns:a="http://schemas.openxmlformats.org/drawingml/2006/main">
              <a:rPr lang="es" altLang="en-US" b="1" dirty="0">
                <a:solidFill>
                  <a:srgbClr val="006699"/>
                </a:solidFill>
                <a:latin typeface="+mj-lt"/>
              </a:rPr>
              <a:t>coherencia de caché </a:t>
            </a:r>
            <a:r xmlns:a="http://schemas.openxmlformats.org/drawingml/2006/main">
              <a:rPr lang="es" altLang="en-US" dirty="0"/>
              <a:t>en el hardware de modo que todas las CPU tengan el valor más reciente en su caché.</a:t>
            </a:r>
            <a:endParaRPr xmlns:a="http://schemas.openxmlformats.org/drawingml/2006/main" lang="en-US" altLang="en-US" sz="800" dirty="0"/>
          </a:p>
          <a:p>
            <a:r xmlns:a="http://schemas.openxmlformats.org/drawingml/2006/main">
              <a:rPr lang="es" altLang="en-US" dirty="0"/>
              <a:t>La situación del entorno distribuido es aún más compleja</a:t>
            </a:r>
          </a:p>
          <a:p>
            <a:pPr xmlns:a="http://schemas.openxmlformats.org/drawingml/2006/main" lvl="1"/>
            <a:r xmlns:a="http://schemas.openxmlformats.org/drawingml/2006/main">
              <a:rPr lang="es" altLang="en-US" dirty="0"/>
              <a:t>Pueden existir varias copias de un dato.</a:t>
            </a:r>
          </a:p>
          <a:p>
            <a:pPr xmlns:a="http://schemas.openxmlformats.org/drawingml/2006/main" lvl="1"/>
            <a:r xmlns:a="http://schemas.openxmlformats.org/drawingml/2006/main">
              <a:rPr lang="es" altLang="en-US" dirty="0"/>
              <a:t>Varias soluciones cubiertas en el Capítulo 19</a:t>
            </a:r>
          </a:p>
        </p:txBody>
      </p:sp>
      <p:pic>
        <p:nvPicPr>
          <p:cNvPr id="83972" name="Picture 2">
            <a:extLst>
              <a:ext uri="{FF2B5EF4-FFF2-40B4-BE49-F238E27FC236}">
                <a16:creationId xmlns:a16="http://schemas.microsoft.com/office/drawing/2014/main" id="{1848E92C-E063-45B0-A246-5F252E49F2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056" y="2135010"/>
            <a:ext cx="5477102" cy="6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9FAB78C6-879F-4288-AFC0-331D64167D98}"/>
              </a:ext>
            </a:extLst>
          </p:cNvPr>
          <p:cNvSpPr>
            <a:spLocks noGrp="1" noChangeArrowheads="1"/>
          </p:cNvSpPr>
          <p:nvPr>
            <p:ph type="title" idx="4294967295"/>
          </p:nvPr>
        </p:nvSpPr>
        <p:spPr>
          <a:xfrm>
            <a:off x="457200" y="214313"/>
            <a:ext cx="8051800" cy="576262"/>
          </a:xfrm>
        </p:spPr>
        <p:txBody>
          <a:bodyPr/>
          <a:lstStyle/>
          <a:p>
            <a:pPr xmlns:a="http://schemas.openxmlformats.org/drawingml/2006/main" eaLnBrk="1" hangingPunct="1"/>
            <a:r xmlns:a="http://schemas.openxmlformats.org/drawingml/2006/main">
              <a:rPr lang="es" altLang="en-US"/>
              <a:t>Subsistema de E/S</a:t>
            </a:r>
          </a:p>
        </p:txBody>
      </p:sp>
      <p:sp>
        <p:nvSpPr>
          <p:cNvPr id="86019" name="Rectangle 3">
            <a:extLst>
              <a:ext uri="{FF2B5EF4-FFF2-40B4-BE49-F238E27FC236}">
                <a16:creationId xmlns:a16="http://schemas.microsoft.com/office/drawing/2014/main" id="{962FE659-1FE7-4FFD-9815-CAC2C16E7482}"/>
              </a:ext>
            </a:extLst>
          </p:cNvPr>
          <p:cNvSpPr>
            <a:spLocks noGrp="1" noChangeArrowheads="1"/>
          </p:cNvSpPr>
          <p:nvPr>
            <p:ph type="body" idx="4294967295"/>
          </p:nvPr>
        </p:nvSpPr>
        <p:spPr>
          <a:xfrm>
            <a:off x="822325" y="1169988"/>
            <a:ext cx="7686675" cy="4530725"/>
          </a:xfrm>
        </p:spPr>
        <p:txBody>
          <a:bodyPr/>
          <a:lstStyle/>
          <a:p>
            <a:r xmlns:a="http://schemas.openxmlformats.org/drawingml/2006/main">
              <a:rPr lang="es" altLang="en-US"/>
              <a:t>Uno de los propósitos del sistema operativo es ocultar al usuario las peculiaridades de los dispositivos de hardware.</a:t>
            </a:r>
          </a:p>
          <a:p>
            <a:r xmlns:a="http://schemas.openxmlformats.org/drawingml/2006/main">
              <a:rPr lang="es" altLang="en-US"/>
              <a:t>Subsistema de E/S responsable de</a:t>
            </a:r>
          </a:p>
          <a:p>
            <a:pPr xmlns:a="http://schemas.openxmlformats.org/drawingml/2006/main" lvl="1"/>
            <a:r xmlns:a="http://schemas.openxmlformats.org/drawingml/2006/main">
              <a:rPr lang="es" altLang="en-US"/>
              <a:t>Gestión de memoria de E/S, incluido el almacenamiento en búfer (almacenamiento temporal de datos mientras se transfieren), el almacenamiento en caché (almacenamiento de partes de datos en un almacenamiento más rápido para mejorar el rendimiento), el spooling (la superposición de la salida de un trabajo con la entrada de otros trabajos)</a:t>
            </a:r>
          </a:p>
          <a:p>
            <a:pPr xmlns:a="http://schemas.openxmlformats.org/drawingml/2006/main" lvl="1"/>
            <a:r xmlns:a="http://schemas.openxmlformats.org/drawingml/2006/main">
              <a:rPr lang="es" altLang="en-US"/>
              <a:t>Interfaz general de controlador de dispositivo</a:t>
            </a:r>
          </a:p>
          <a:p>
            <a:pPr xmlns:a="http://schemas.openxmlformats.org/drawingml/2006/main" lvl="1"/>
            <a:r xmlns:a="http://schemas.openxmlformats.org/drawingml/2006/main">
              <a:rPr lang="es" altLang="en-US"/>
              <a:t>Controladores para dispositivos de hardware específicos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55965502-F3D9-4181-9CA3-BC0EE691634C}"/>
              </a:ext>
            </a:extLst>
          </p:cNvPr>
          <p:cNvSpPr>
            <a:spLocks noGrp="1" noChangeArrowheads="1"/>
          </p:cNvSpPr>
          <p:nvPr>
            <p:ph type="title" idx="4294967295"/>
          </p:nvPr>
        </p:nvSpPr>
        <p:spPr>
          <a:xfrm>
            <a:off x="1022350" y="220663"/>
            <a:ext cx="7515225" cy="576262"/>
          </a:xfrm>
        </p:spPr>
        <p:txBody>
          <a:bodyPr/>
          <a:lstStyle/>
          <a:p>
            <a:pPr xmlns:a="http://schemas.openxmlformats.org/drawingml/2006/main" eaLnBrk="1" hangingPunct="1"/>
            <a:r xmlns:a="http://schemas.openxmlformats.org/drawingml/2006/main">
              <a:rPr lang="es" altLang="en-US"/>
              <a:t>Protección y Seguridad</a:t>
            </a:r>
          </a:p>
        </p:txBody>
      </p:sp>
      <p:sp>
        <p:nvSpPr>
          <p:cNvPr id="88067" name="Rectangle 3">
            <a:extLst>
              <a:ext uri="{FF2B5EF4-FFF2-40B4-BE49-F238E27FC236}">
                <a16:creationId xmlns:a16="http://schemas.microsoft.com/office/drawing/2014/main" id="{83C732FA-AE52-4ECB-BBB8-46683EE73ACD}"/>
              </a:ext>
            </a:extLst>
          </p:cNvPr>
          <p:cNvSpPr>
            <a:spLocks noGrp="1" noChangeArrowheads="1"/>
          </p:cNvSpPr>
          <p:nvPr>
            <p:ph type="body" idx="4294967295"/>
          </p:nvPr>
        </p:nvSpPr>
        <p:spPr>
          <a:xfrm>
            <a:off x="806450" y="1233488"/>
            <a:ext cx="7648575" cy="5183187"/>
          </a:xfrm>
        </p:spPr>
        <p:txBody>
          <a:bodyPr/>
          <a:lstStyle/>
          <a:p>
            <a:pPr xmlns:a="http://schemas.openxmlformats.org/drawingml/2006/main">
              <a:lnSpc>
                <a:spcPct val="90000"/>
              </a:lnSpc>
            </a:pPr>
            <a:r xmlns:a="http://schemas.openxmlformats.org/drawingml/2006/main">
              <a:rPr lang="es" altLang="en-US" b="1" dirty="0">
                <a:solidFill>
                  <a:srgbClr val="006699"/>
                </a:solidFill>
                <a:latin typeface="+mj-lt"/>
              </a:rPr>
              <a:t>Proteccion</a:t>
            </a:r>
            <a:r xmlns:a="http://schemas.openxmlformats.org/drawingml/2006/main">
              <a:rPr lang="es" altLang="en-US" b="1" dirty="0">
                <a:solidFill>
                  <a:srgbClr val="3366FF"/>
                </a:solidFill>
              </a:rPr>
              <a:t> </a:t>
            </a:r>
            <a:r xmlns:a="http://schemas.openxmlformats.org/drawingml/2006/main">
              <a:rPr lang="es" altLang="en-US" dirty="0"/>
              <a:t>– cualquier mecanismo para controlar el acceso de procesos o usuarios a recursos definidos por el sistema operativo</a:t>
            </a:r>
            <a:endParaRPr xmlns:a="http://schemas.openxmlformats.org/drawingml/2006/main" lang="en-US" altLang="en-US" sz="800" dirty="0"/>
          </a:p>
          <a:p>
            <a:pPr xmlns:a="http://schemas.openxmlformats.org/drawingml/2006/main">
              <a:lnSpc>
                <a:spcPct val="90000"/>
              </a:lnSpc>
            </a:pPr>
            <a:r xmlns:a="http://schemas.openxmlformats.org/drawingml/2006/main">
              <a:rPr lang="es" altLang="en-US" b="1" dirty="0">
                <a:solidFill>
                  <a:srgbClr val="006699"/>
                </a:solidFill>
                <a:latin typeface="+mj-lt"/>
              </a:rPr>
              <a:t>Seguridad</a:t>
            </a:r>
            <a:r xmlns:a="http://schemas.openxmlformats.org/drawingml/2006/main">
              <a:rPr lang="es" altLang="en-US" b="1" dirty="0">
                <a:solidFill>
                  <a:srgbClr val="3366FF"/>
                </a:solidFill>
              </a:rPr>
              <a:t> </a:t>
            </a:r>
            <a:r xmlns:a="http://schemas.openxmlformats.org/drawingml/2006/main">
              <a:rPr lang="es" altLang="en-US" dirty="0"/>
              <a:t>– defensa del sistema contra ataques internos y externos</a:t>
            </a:r>
          </a:p>
          <a:p>
            <a:pPr xmlns:a="http://schemas.openxmlformats.org/drawingml/2006/main" lvl="1">
              <a:lnSpc>
                <a:spcPct val="90000"/>
              </a:lnSpc>
            </a:pPr>
            <a:r xmlns:a="http://schemas.openxmlformats.org/drawingml/2006/main">
              <a:rPr lang="es" altLang="en-US" dirty="0"/>
              <a:t>Gran variedad, que incluye denegación de servicio, gusanos, virus, robo de identidad y robo de servicio.</a:t>
            </a:r>
            <a:endParaRPr xmlns:a="http://schemas.openxmlformats.org/drawingml/2006/main" lang="en-US" altLang="en-US" sz="800" dirty="0"/>
          </a:p>
          <a:p>
            <a:pPr xmlns:a="http://schemas.openxmlformats.org/drawingml/2006/main">
              <a:lnSpc>
                <a:spcPct val="90000"/>
              </a:lnSpc>
            </a:pPr>
            <a:r xmlns:a="http://schemas.openxmlformats.org/drawingml/2006/main">
              <a:rPr lang="es" altLang="en-US" dirty="0"/>
              <a:t>Los sistemas generalmente primero distinguen entre usuarios, para determinar quién puede hacer qué.</a:t>
            </a:r>
          </a:p>
          <a:p>
            <a:pPr xmlns:a="http://schemas.openxmlformats.org/drawingml/2006/main" lvl="1">
              <a:lnSpc>
                <a:spcPct val="90000"/>
              </a:lnSpc>
            </a:pPr>
            <a:r xmlns:a="http://schemas.openxmlformats.org/drawingml/2006/main">
              <a:rPr lang="es" altLang="en-US" dirty="0"/>
              <a:t>Las identidades de usuario ( </a:t>
            </a:r>
            <a:r xmlns:a="http://schemas.openxmlformats.org/drawingml/2006/main">
              <a:rPr lang="es" altLang="en-US" b="1" dirty="0">
                <a:solidFill>
                  <a:srgbClr val="006699"/>
                </a:solidFill>
                <a:latin typeface="+mj-lt"/>
              </a:rPr>
              <a:t>ID de usuario </a:t>
            </a:r>
            <a:r xmlns:a="http://schemas.openxmlformats.org/drawingml/2006/main">
              <a:rPr lang="es" altLang="en-US" dirty="0"/>
              <a:t>, ID de seguridad) incluyen el nombre y el número asociado, uno por usuario.</a:t>
            </a:r>
          </a:p>
          <a:p>
            <a:pPr xmlns:a="http://schemas.openxmlformats.org/drawingml/2006/main" lvl="1">
              <a:lnSpc>
                <a:spcPct val="90000"/>
              </a:lnSpc>
            </a:pPr>
            <a:r xmlns:a="http://schemas.openxmlformats.org/drawingml/2006/main">
              <a:rPr lang="es" altLang="en-US" dirty="0"/>
              <a:t>ID de usuario luego asociado con todos los archivos y procesos de ese usuario para determinar el control de acceso</a:t>
            </a:r>
          </a:p>
          <a:p>
            <a:pPr xmlns:a="http://schemas.openxmlformats.org/drawingml/2006/main" lvl="1">
              <a:lnSpc>
                <a:spcPct val="90000"/>
              </a:lnSpc>
            </a:pPr>
            <a:r xmlns:a="http://schemas.openxmlformats.org/drawingml/2006/main">
              <a:rPr lang="es" altLang="en-US" dirty="0"/>
              <a:t>El identificador de grupo ( </a:t>
            </a:r>
            <a:r xmlns:a="http://schemas.openxmlformats.org/drawingml/2006/main">
              <a:rPr lang="es" altLang="en-US" b="1" dirty="0">
                <a:solidFill>
                  <a:srgbClr val="006699"/>
                </a:solidFill>
                <a:latin typeface="+mj-lt"/>
              </a:rPr>
              <a:t>ID de grupo </a:t>
            </a:r>
            <a:r xmlns:a="http://schemas.openxmlformats.org/drawingml/2006/main">
              <a:rPr lang="es" altLang="en-US" dirty="0"/>
              <a:t>) permite definir un conjunto de usuarios y gestionar los controles, y luego también asociarlos con cada proceso o archivo.</a:t>
            </a:r>
          </a:p>
          <a:p>
            <a:pPr xmlns:a="http://schemas.openxmlformats.org/drawingml/2006/main" lvl="1">
              <a:lnSpc>
                <a:spcPct val="90000"/>
              </a:lnSpc>
            </a:pPr>
            <a:r xmlns:a="http://schemas.openxmlformats.org/drawingml/2006/main">
              <a:rPr lang="es" altLang="en-US" b="1" dirty="0">
                <a:solidFill>
                  <a:srgbClr val="006699"/>
                </a:solidFill>
                <a:latin typeface="+mj-lt"/>
              </a:rPr>
              <a:t>La escalada de privilegios </a:t>
            </a:r>
            <a:r xmlns:a="http://schemas.openxmlformats.org/drawingml/2006/main">
              <a:rPr lang="es" altLang="en-US" dirty="0"/>
              <a:t>permite al usuario cambiar a una identificación efectiva con más derechos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03622BC2-D8A3-4714-B19A-26A06CC05772}"/>
              </a:ext>
            </a:extLst>
          </p:cNvPr>
          <p:cNvSpPr>
            <a:spLocks noGrp="1" noChangeArrowheads="1"/>
          </p:cNvSpPr>
          <p:nvPr>
            <p:ph type="title" idx="4294967295"/>
          </p:nvPr>
        </p:nvSpPr>
        <p:spPr>
          <a:xfrm>
            <a:off x="1268413" y="204788"/>
            <a:ext cx="7194550" cy="576262"/>
          </a:xfrm>
        </p:spPr>
        <p:txBody>
          <a:bodyPr/>
          <a:lstStyle/>
          <a:p>
            <a:pPr xmlns:a="http://schemas.openxmlformats.org/drawingml/2006/main" eaLnBrk="1" hangingPunct="1"/>
            <a:r xmlns:a="http://schemas.openxmlformats.org/drawingml/2006/main">
              <a:rPr lang="es" altLang="en-US"/>
              <a:t>Virtualización</a:t>
            </a:r>
          </a:p>
        </p:txBody>
      </p:sp>
      <p:sp>
        <p:nvSpPr>
          <p:cNvPr id="90115" name="Rectangle 3">
            <a:extLst>
              <a:ext uri="{FF2B5EF4-FFF2-40B4-BE49-F238E27FC236}">
                <a16:creationId xmlns:a16="http://schemas.microsoft.com/office/drawing/2014/main" id="{C3AAFBD5-73DB-46BC-A327-5E1260FD7D4E}"/>
              </a:ext>
            </a:extLst>
          </p:cNvPr>
          <p:cNvSpPr>
            <a:spLocks noGrp="1" noChangeArrowheads="1"/>
          </p:cNvSpPr>
          <p:nvPr>
            <p:ph type="body" idx="4294967295"/>
          </p:nvPr>
        </p:nvSpPr>
        <p:spPr>
          <a:xfrm>
            <a:off x="806450" y="1233488"/>
            <a:ext cx="7740650" cy="4530725"/>
          </a:xfrm>
        </p:spPr>
        <p:txBody>
          <a:bodyPr/>
          <a:lstStyle/>
          <a:p>
            <a:r xmlns:a="http://schemas.openxmlformats.org/drawingml/2006/main">
              <a:rPr lang="es" altLang="en-US" dirty="0"/>
              <a:t>Permite que los sistemas operativos ejecuten aplicaciones dentro de otros sistemas operativos</a:t>
            </a:r>
          </a:p>
          <a:p>
            <a:pPr xmlns:a="http://schemas.openxmlformats.org/drawingml/2006/main" lvl="1"/>
            <a:r xmlns:a="http://schemas.openxmlformats.org/drawingml/2006/main">
              <a:rPr lang="es" altLang="en-US" dirty="0"/>
              <a:t>Industria vasta y en crecimiento</a:t>
            </a:r>
            <a:endParaRPr xmlns:a="http://schemas.openxmlformats.org/drawingml/2006/main" lang="en-US" altLang="en-US" sz="800" dirty="0"/>
          </a:p>
          <a:p>
            <a:r xmlns:a="http://schemas.openxmlformats.org/drawingml/2006/main">
              <a:rPr lang="es" altLang="en-US" b="1" dirty="0">
                <a:solidFill>
                  <a:srgbClr val="006699"/>
                </a:solidFill>
                <a:latin typeface="+mj-lt"/>
              </a:rPr>
              <a:t>Emulación </a:t>
            </a:r>
            <a:r xmlns:a="http://schemas.openxmlformats.org/drawingml/2006/main">
              <a:rPr lang="es" altLang="en-US" dirty="0"/>
              <a:t>utilizada cuando el tipo de CPU de origen es diferente del tipo de destino (es decir, de PowerPC a Intel x86)</a:t>
            </a:r>
          </a:p>
          <a:p>
            <a:pPr xmlns:a="http://schemas.openxmlformats.org/drawingml/2006/main" lvl="1"/>
            <a:r xmlns:a="http://schemas.openxmlformats.org/drawingml/2006/main">
              <a:rPr lang="es" altLang="en-US" dirty="0"/>
              <a:t>Método generalmente más lento</a:t>
            </a:r>
          </a:p>
          <a:p>
            <a:pPr xmlns:a="http://schemas.openxmlformats.org/drawingml/2006/main" lvl="1"/>
            <a:r xmlns:a="http://schemas.openxmlformats.org/drawingml/2006/main">
              <a:rPr lang="es" altLang="en-US" dirty="0"/>
              <a:t>Cuando el lenguaje informático no está compilado en código nativo: </a:t>
            </a:r>
            <a:r xmlns:a="http://schemas.openxmlformats.org/drawingml/2006/main">
              <a:rPr lang="es" altLang="en-US" b="1" dirty="0">
                <a:solidFill>
                  <a:srgbClr val="006699"/>
                </a:solidFill>
                <a:latin typeface="+mj-lt"/>
              </a:rPr>
              <a:t>interpretación</a:t>
            </a:r>
          </a:p>
          <a:p>
            <a:r xmlns:a="http://schemas.openxmlformats.org/drawingml/2006/main">
              <a:rPr lang="es" altLang="en-US" b="1" dirty="0">
                <a:solidFill>
                  <a:srgbClr val="006699"/>
                </a:solidFill>
                <a:latin typeface="+mj-lt"/>
              </a:rPr>
              <a:t>Virtualización </a:t>
            </a:r>
            <a:r xmlns:a="http://schemas.openxmlformats.org/drawingml/2006/main">
              <a:rPr lang="es" altLang="en-US" dirty="0"/>
              <a:t>: sistema operativo compilado de forma nativa para CPU, que ejecuta sistemas operativos </a:t>
            </a:r>
            <a:r xmlns:a="http://schemas.openxmlformats.org/drawingml/2006/main">
              <a:rPr lang="es" altLang="en-US" b="1" dirty="0">
                <a:solidFill>
                  <a:srgbClr val="006699"/>
                </a:solidFill>
                <a:latin typeface="+mj-lt"/>
              </a:rPr>
              <a:t>invitados </a:t>
            </a:r>
            <a:r xmlns:a="http://schemas.openxmlformats.org/drawingml/2006/main">
              <a:rPr lang="es" altLang="en-US" dirty="0"/>
              <a:t>también compilados de forma nativa</a:t>
            </a:r>
          </a:p>
          <a:p>
            <a:pPr xmlns:a="http://schemas.openxmlformats.org/drawingml/2006/main" lvl="1"/>
            <a:r xmlns:a="http://schemas.openxmlformats.org/drawingml/2006/main">
              <a:rPr lang="es" altLang="en-US" dirty="0"/>
              <a:t>Considere VMware ejecutando invitados WinXP, cada uno ejecutando aplicaciones, todo en </a:t>
            </a:r>
            <a:r xmlns:a="http://schemas.openxmlformats.org/drawingml/2006/main">
              <a:rPr lang="es" altLang="en-US" dirty="0"/>
              <a:t>el sistema operativo </a:t>
            </a:r>
            <a:r xmlns:a="http://schemas.openxmlformats.org/drawingml/2006/main">
              <a:rPr lang="es" altLang="en-US" b="1" dirty="0">
                <a:solidFill>
                  <a:srgbClr val="006699"/>
                </a:solidFill>
                <a:latin typeface="+mj-lt"/>
              </a:rPr>
              <a:t>host WinXP nativo.</a:t>
            </a:r>
          </a:p>
          <a:p>
            <a:pPr xmlns:a="http://schemas.openxmlformats.org/drawingml/2006/main" lvl="1"/>
            <a:r xmlns:a="http://schemas.openxmlformats.org/drawingml/2006/main">
              <a:rPr lang="es" altLang="en-US" b="1" dirty="0">
                <a:solidFill>
                  <a:srgbClr val="006699"/>
                </a:solidFill>
                <a:latin typeface="+mj-lt"/>
              </a:rPr>
              <a:t>VMM </a:t>
            </a:r>
            <a:r xmlns:a="http://schemas.openxmlformats.org/drawingml/2006/main">
              <a:rPr lang="es" altLang="en-US" dirty="0"/>
              <a:t>(virtual machine Manager) proporciona servicios de virtualización</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5AAFF784-E85C-41DD-9564-2AFE9F2AF854}"/>
              </a:ext>
            </a:extLst>
          </p:cNvPr>
          <p:cNvSpPr>
            <a:spLocks noGrp="1" noChangeArrowheads="1"/>
          </p:cNvSpPr>
          <p:nvPr>
            <p:ph type="title" idx="4294967295"/>
          </p:nvPr>
        </p:nvSpPr>
        <p:spPr>
          <a:xfrm>
            <a:off x="1117600" y="206375"/>
            <a:ext cx="7400925" cy="576263"/>
          </a:xfrm>
        </p:spPr>
        <p:txBody>
          <a:bodyPr/>
          <a:lstStyle/>
          <a:p>
            <a:pPr xmlns:a="http://schemas.openxmlformats.org/drawingml/2006/main" eaLnBrk="1" hangingPunct="1"/>
            <a:r xmlns:a="http://schemas.openxmlformats.org/drawingml/2006/main">
              <a:rPr lang="es" altLang="en-US"/>
              <a:t>Virtualización (cont.)</a:t>
            </a:r>
          </a:p>
        </p:txBody>
      </p:sp>
      <p:sp>
        <p:nvSpPr>
          <p:cNvPr id="92163" name="Rectangle 3">
            <a:extLst>
              <a:ext uri="{FF2B5EF4-FFF2-40B4-BE49-F238E27FC236}">
                <a16:creationId xmlns:a16="http://schemas.microsoft.com/office/drawing/2014/main" id="{739FC5C6-2924-4E47-B256-294439530617}"/>
              </a:ext>
            </a:extLst>
          </p:cNvPr>
          <p:cNvSpPr>
            <a:spLocks noGrp="1" noChangeArrowheads="1"/>
          </p:cNvSpPr>
          <p:nvPr>
            <p:ph type="body" idx="4294967295"/>
          </p:nvPr>
        </p:nvSpPr>
        <p:spPr>
          <a:xfrm>
            <a:off x="806450" y="1233488"/>
            <a:ext cx="7712075" cy="4530725"/>
          </a:xfrm>
        </p:spPr>
        <p:txBody>
          <a:bodyPr/>
          <a:lstStyle/>
          <a:p>
            <a:r xmlns:a="http://schemas.openxmlformats.org/drawingml/2006/main">
              <a:rPr lang="es" altLang="en-US" dirty="0"/>
              <a:t>Los casos de uso involucran computadoras portátiles y de escritorio que ejecutan múltiples sistemas operativos para exploración o compatibilidad.</a:t>
            </a:r>
          </a:p>
          <a:p>
            <a:pPr xmlns:a="http://schemas.openxmlformats.org/drawingml/2006/main" lvl="1"/>
            <a:r xmlns:a="http://schemas.openxmlformats.org/drawingml/2006/main">
              <a:rPr lang="es" altLang="en-US" dirty="0"/>
              <a:t>Computadora portátil Apple con host Mac OS X y Windows como invitado</a:t>
            </a:r>
          </a:p>
          <a:p>
            <a:pPr xmlns:a="http://schemas.openxmlformats.org/drawingml/2006/main" lvl="1"/>
            <a:r xmlns:a="http://schemas.openxmlformats.org/drawingml/2006/main">
              <a:rPr lang="es" altLang="en-US" dirty="0"/>
              <a:t>Desarrollar aplicaciones para múltiples sistemas operativos sin tener múltiples sistemas</a:t>
            </a:r>
          </a:p>
          <a:p>
            <a:pPr xmlns:a="http://schemas.openxmlformats.org/drawingml/2006/main" lvl="1"/>
            <a:r xmlns:a="http://schemas.openxmlformats.org/drawingml/2006/main">
              <a:rPr lang="es" altLang="en-US" dirty="0"/>
              <a:t>Aplicaciones de pruebas de control de calidad sin tener múltiples sistemas</a:t>
            </a:r>
          </a:p>
          <a:p>
            <a:pPr xmlns:a="http://schemas.openxmlformats.org/drawingml/2006/main" lvl="1"/>
            <a:r xmlns:a="http://schemas.openxmlformats.org/drawingml/2006/main">
              <a:rPr lang="es" altLang="en-US" dirty="0"/>
              <a:t>Ejecutar y gestionar entornos informáticos dentro de centros de datos.</a:t>
            </a:r>
          </a:p>
          <a:p>
            <a:r xmlns:a="http://schemas.openxmlformats.org/drawingml/2006/main">
              <a:rPr lang="es" altLang="en-US" dirty="0"/>
              <a:t>VMM puede ejecutarse de forma nativa, en cuyo caso también son el host.</a:t>
            </a:r>
          </a:p>
          <a:p>
            <a:pPr xmlns:a="http://schemas.openxmlformats.org/drawingml/2006/main" lvl="1"/>
            <a:r xmlns:a="http://schemas.openxmlformats.org/drawingml/2006/main">
              <a:rPr lang="es" altLang="en-US" dirty="0"/>
              <a:t>Entonces no hay ningún host de propósito general (VMware ESX y Citrix </a:t>
            </a:r>
            <a:r xmlns:a="http://schemas.openxmlformats.org/drawingml/2006/main">
              <a:rPr lang="es" altLang="en-US" dirty="0" err="1"/>
              <a:t>XenServer </a:t>
            </a:r>
            <a:r xmlns:a="http://schemas.openxmlformats.org/drawingml/2006/main">
              <a:rPr lang="es" altLang="en-US" dirty="0"/>
              <a:t>)</a:t>
            </a:r>
          </a:p>
          <a:p>
            <a:pPr lvl="2"/>
            <a:endParaRPr lang="en-US" altLang="en-US"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967AD9E5-C263-4DD7-BF7C-15DD636247AC}"/>
              </a:ext>
            </a:extLst>
          </p:cNvPr>
          <p:cNvSpPr>
            <a:spLocks noGrp="1" noChangeArrowheads="1"/>
          </p:cNvSpPr>
          <p:nvPr>
            <p:ph type="title" idx="4294967295"/>
          </p:nvPr>
        </p:nvSpPr>
        <p:spPr>
          <a:xfrm>
            <a:off x="1120775" y="192088"/>
            <a:ext cx="7645400" cy="601662"/>
          </a:xfrm>
        </p:spPr>
        <p:txBody>
          <a:bodyPr/>
          <a:lstStyle/>
          <a:p>
            <a:pPr xmlns:a="http://schemas.openxmlformats.org/drawingml/2006/main" eaLnBrk="1" hangingPunct="1"/>
            <a:r xmlns:a="http://schemas.openxmlformats.org/drawingml/2006/main">
              <a:rPr lang="es" altLang="en-US" sz="3000"/>
              <a:t>Entornos informáticos: virtualización</a:t>
            </a:r>
          </a:p>
        </p:txBody>
      </p:sp>
      <p:pic>
        <p:nvPicPr>
          <p:cNvPr id="94211" name="Picture 1" descr="1_20.pdf">
            <a:extLst>
              <a:ext uri="{FF2B5EF4-FFF2-40B4-BE49-F238E27FC236}">
                <a16:creationId xmlns:a16="http://schemas.microsoft.com/office/drawing/2014/main" id="{6757256A-1C41-4B7F-99E9-C6E76C868B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a16="http://schemas.microsoft.com/office/drawing/2014/main" id="{D0ECE790-B0BE-4135-98DE-2C481E02F542}"/>
              </a:ext>
            </a:extLst>
          </p:cNvPr>
          <p:cNvSpPr>
            <a:spLocks noGrp="1" noChangeArrowheads="1"/>
          </p:cNvSpPr>
          <p:nvPr>
            <p:ph type="title" idx="4294967295"/>
          </p:nvPr>
        </p:nvSpPr>
        <p:spPr>
          <a:xfrm>
            <a:off x="912813" y="207963"/>
            <a:ext cx="7653337" cy="576262"/>
          </a:xfrm>
        </p:spPr>
        <p:txBody>
          <a:bodyPr/>
          <a:lstStyle/>
          <a:p>
            <a:r xmlns:a="http://schemas.openxmlformats.org/drawingml/2006/main">
              <a:rPr lang="es" altLang="en-US"/>
              <a:t>Sistemas distribuidos</a:t>
            </a:r>
          </a:p>
        </p:txBody>
      </p:sp>
      <p:sp>
        <p:nvSpPr>
          <p:cNvPr id="96259" name="Content Placeholder 2">
            <a:extLst>
              <a:ext uri="{FF2B5EF4-FFF2-40B4-BE49-F238E27FC236}">
                <a16:creationId xmlns:a16="http://schemas.microsoft.com/office/drawing/2014/main" id="{3ECA8FF4-005A-4361-BF3A-BAC35BECFBC5}"/>
              </a:ext>
            </a:extLst>
          </p:cNvPr>
          <p:cNvSpPr>
            <a:spLocks noGrp="1" noChangeArrowheads="1"/>
          </p:cNvSpPr>
          <p:nvPr>
            <p:ph idx="4294967295"/>
          </p:nvPr>
        </p:nvSpPr>
        <p:spPr>
          <a:xfrm>
            <a:off x="838200" y="1092200"/>
            <a:ext cx="7653338" cy="4530725"/>
          </a:xfrm>
        </p:spPr>
        <p:txBody>
          <a:bodyPr/>
          <a:lstStyle/>
          <a:p>
            <a:r xmlns:a="http://schemas.openxmlformats.org/drawingml/2006/main">
              <a:rPr lang="es" altLang="en-US" dirty="0"/>
              <a:t>Conjunto de sistemas separados, posiblemente heterogéneos, conectados en red</a:t>
            </a:r>
          </a:p>
          <a:p>
            <a:pPr xmlns:a="http://schemas.openxmlformats.org/drawingml/2006/main" lvl="1"/>
            <a:r xmlns:a="http://schemas.openxmlformats.org/drawingml/2006/main">
              <a:rPr lang="es" altLang="en-US" b="1" dirty="0">
                <a:solidFill>
                  <a:srgbClr val="006699"/>
                </a:solidFill>
                <a:latin typeface="+mj-lt"/>
              </a:rPr>
              <a:t>La red </a:t>
            </a:r>
            <a:r xmlns:a="http://schemas.openxmlformats.org/drawingml/2006/main">
              <a:rPr lang="es" altLang="en-US" dirty="0"/>
              <a:t>es una ruta de comunicación, </a:t>
            </a:r>
            <a:r xmlns:a="http://schemas.openxmlformats.org/drawingml/2006/main">
              <a:rPr lang="es" altLang="en-US" b="1" dirty="0">
                <a:solidFill>
                  <a:srgbClr val="006699"/>
                </a:solidFill>
                <a:latin typeface="+mj-lt"/>
              </a:rPr>
              <a:t>TCP/IP es </a:t>
            </a:r>
            <a:r xmlns:a="http://schemas.openxmlformats.org/drawingml/2006/main">
              <a:rPr lang="es" altLang="en-US" dirty="0"/>
              <a:t>la más común.</a:t>
            </a:r>
          </a:p>
          <a:p>
            <a:pPr xmlns:a="http://schemas.openxmlformats.org/drawingml/2006/main" lvl="2"/>
            <a:r xmlns:a="http://schemas.openxmlformats.org/drawingml/2006/main">
              <a:rPr lang="es" altLang="en-US" b="1" dirty="0">
                <a:solidFill>
                  <a:srgbClr val="006699"/>
                </a:solidFill>
                <a:latin typeface="+mj-lt"/>
              </a:rPr>
              <a:t>Red de área local </a:t>
            </a:r>
            <a:r xmlns:a="http://schemas.openxmlformats.org/drawingml/2006/main">
              <a:rPr lang="es" altLang="en-US" dirty="0"/>
              <a:t>( </a:t>
            </a:r>
            <a:r xmlns:a="http://schemas.openxmlformats.org/drawingml/2006/main">
              <a:rPr lang="es" altLang="en-US" b="1" dirty="0">
                <a:solidFill>
                  <a:srgbClr val="006699"/>
                </a:solidFill>
                <a:latin typeface="+mj-lt"/>
              </a:rPr>
              <a:t>LAN </a:t>
            </a:r>
            <a:r xmlns:a="http://schemas.openxmlformats.org/drawingml/2006/main">
              <a:rPr lang="es" altLang="en-US" dirty="0"/>
              <a:t>)</a:t>
            </a:r>
          </a:p>
          <a:p>
            <a:pPr xmlns:a="http://schemas.openxmlformats.org/drawingml/2006/main" lvl="2"/>
            <a:r xmlns:a="http://schemas.openxmlformats.org/drawingml/2006/main">
              <a:rPr lang="es" altLang="en-US" b="1" dirty="0">
                <a:solidFill>
                  <a:srgbClr val="006699"/>
                </a:solidFill>
                <a:latin typeface="+mj-lt"/>
              </a:rPr>
              <a:t>Red de área amplia </a:t>
            </a:r>
            <a:r xmlns:a="http://schemas.openxmlformats.org/drawingml/2006/main">
              <a:rPr lang="es" altLang="en-US" dirty="0"/>
              <a:t>( </a:t>
            </a:r>
            <a:r xmlns:a="http://schemas.openxmlformats.org/drawingml/2006/main">
              <a:rPr lang="es" altLang="en-US" b="1" dirty="0">
                <a:solidFill>
                  <a:srgbClr val="006699"/>
                </a:solidFill>
                <a:latin typeface="+mj-lt"/>
              </a:rPr>
              <a:t>WAN </a:t>
            </a:r>
            <a:r xmlns:a="http://schemas.openxmlformats.org/drawingml/2006/main">
              <a:rPr lang="es" altLang="en-US" dirty="0"/>
              <a:t>)</a:t>
            </a:r>
          </a:p>
          <a:p>
            <a:pPr xmlns:a="http://schemas.openxmlformats.org/drawingml/2006/main" lvl="2"/>
            <a:r xmlns:a="http://schemas.openxmlformats.org/drawingml/2006/main">
              <a:rPr lang="es" altLang="en-US" b="1" dirty="0">
                <a:solidFill>
                  <a:srgbClr val="006699"/>
                </a:solidFill>
                <a:latin typeface="+mj-lt"/>
              </a:rPr>
              <a:t>Red de Área Metropolitana </a:t>
            </a:r>
            <a:r xmlns:a="http://schemas.openxmlformats.org/drawingml/2006/main">
              <a:rPr lang="es" altLang="en-US" dirty="0"/>
              <a:t>( </a:t>
            </a:r>
            <a:r xmlns:a="http://schemas.openxmlformats.org/drawingml/2006/main">
              <a:rPr lang="es" altLang="en-US" b="1" dirty="0">
                <a:solidFill>
                  <a:srgbClr val="006699"/>
                </a:solidFill>
                <a:latin typeface="+mj-lt"/>
              </a:rPr>
              <a:t>MAN </a:t>
            </a:r>
            <a:r xmlns:a="http://schemas.openxmlformats.org/drawingml/2006/main">
              <a:rPr lang="es" altLang="en-US" dirty="0"/>
              <a:t>)</a:t>
            </a:r>
          </a:p>
          <a:p>
            <a:pPr xmlns:a="http://schemas.openxmlformats.org/drawingml/2006/main" lvl="2"/>
            <a:r xmlns:a="http://schemas.openxmlformats.org/drawingml/2006/main">
              <a:rPr lang="es" altLang="en-US" b="1" dirty="0">
                <a:solidFill>
                  <a:srgbClr val="006699"/>
                </a:solidFill>
                <a:latin typeface="+mj-lt"/>
              </a:rPr>
              <a:t>Red de área personal </a:t>
            </a:r>
            <a:r xmlns:a="http://schemas.openxmlformats.org/drawingml/2006/main">
              <a:rPr lang="es" altLang="en-US" dirty="0"/>
              <a:t>( </a:t>
            </a:r>
            <a:r xmlns:a="http://schemas.openxmlformats.org/drawingml/2006/main">
              <a:rPr lang="es" altLang="en-US" b="1" dirty="0">
                <a:solidFill>
                  <a:srgbClr val="006699"/>
                </a:solidFill>
                <a:latin typeface="+mj-lt"/>
              </a:rPr>
              <a:t>PAN </a:t>
            </a:r>
            <a:r xmlns:a="http://schemas.openxmlformats.org/drawingml/2006/main">
              <a:rPr lang="es" altLang="en-US" dirty="0"/>
              <a:t>)</a:t>
            </a:r>
          </a:p>
          <a:p>
            <a:r xmlns:a="http://schemas.openxmlformats.org/drawingml/2006/main">
              <a:rPr lang="es" altLang="en-US" b="1" dirty="0">
                <a:solidFill>
                  <a:srgbClr val="006699"/>
                </a:solidFill>
                <a:latin typeface="+mj-lt"/>
              </a:rPr>
              <a:t>El sistema operativo de red </a:t>
            </a:r>
            <a:r xmlns:a="http://schemas.openxmlformats.org/drawingml/2006/main">
              <a:rPr lang="es" altLang="en-US" dirty="0"/>
              <a:t>proporciona funciones entre sistemas a través de la red</a:t>
            </a:r>
          </a:p>
          <a:p>
            <a:pPr xmlns:a="http://schemas.openxmlformats.org/drawingml/2006/main" lvl="1"/>
            <a:r xmlns:a="http://schemas.openxmlformats.org/drawingml/2006/main">
              <a:rPr lang="es" altLang="en-US" dirty="0"/>
              <a:t>El esquema de comunicación permite que los sistemas intercambien mensajes.</a:t>
            </a:r>
          </a:p>
          <a:p>
            <a:pPr xmlns:a="http://schemas.openxmlformats.org/drawingml/2006/main" lvl="1"/>
            <a:r xmlns:a="http://schemas.openxmlformats.org/drawingml/2006/main">
              <a:rPr lang="es" altLang="en-US" dirty="0"/>
              <a:t>Ilusión de un solo sistema</a:t>
            </a:r>
          </a:p>
        </p:txBody>
      </p:sp>
    </p:spTree>
    <p:extLst>
      <p:ext uri="{BB962C8B-B14F-4D97-AF65-F5344CB8AC3E}">
        <p14:creationId xmlns:p14="http://schemas.microsoft.com/office/powerpoint/2010/main" val="38270844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5EAAE997-54FD-41EF-972D-B4CCB9B1896D}"/>
              </a:ext>
            </a:extLst>
          </p:cNvPr>
          <p:cNvSpPr>
            <a:spLocks noGrp="1" noChangeArrowheads="1"/>
          </p:cNvSpPr>
          <p:nvPr>
            <p:ph type="title" idx="4294967295"/>
          </p:nvPr>
        </p:nvSpPr>
        <p:spPr>
          <a:xfrm>
            <a:off x="963613" y="198438"/>
            <a:ext cx="7723187" cy="576262"/>
          </a:xfrm>
        </p:spPr>
        <p:txBody>
          <a:bodyPr/>
          <a:lstStyle/>
          <a:p>
            <a:pPr xmlns:a="http://schemas.openxmlformats.org/drawingml/2006/main" eaLnBrk="1" hangingPunct="1"/>
            <a:r xmlns:a="http://schemas.openxmlformats.org/drawingml/2006/main">
              <a:rPr lang="es" altLang="en-US"/>
              <a:t>¿Qué es un sistema operativo?</a:t>
            </a:r>
          </a:p>
        </p:txBody>
      </p:sp>
      <p:sp>
        <p:nvSpPr>
          <p:cNvPr id="6147" name="Rectangle 3">
            <a:extLst>
              <a:ext uri="{FF2B5EF4-FFF2-40B4-BE49-F238E27FC236}">
                <a16:creationId xmlns:a16="http://schemas.microsoft.com/office/drawing/2014/main" id="{CD36D9CA-D38B-456F-A12D-3CBF399EEDF5}"/>
              </a:ext>
            </a:extLst>
          </p:cNvPr>
          <p:cNvSpPr>
            <a:spLocks noGrp="1" noChangeArrowheads="1"/>
          </p:cNvSpPr>
          <p:nvPr>
            <p:ph type="body" idx="4294967295"/>
          </p:nvPr>
        </p:nvSpPr>
        <p:spPr>
          <a:xfrm>
            <a:off x="925513" y="1268413"/>
            <a:ext cx="7121525" cy="4159250"/>
          </a:xfrm>
        </p:spPr>
        <p:txBody>
          <a:bodyPr/>
          <a:lstStyle/>
          <a:p>
            <a:r xmlns:a="http://schemas.openxmlformats.org/drawingml/2006/main">
              <a:rPr lang="es" altLang="en-US"/>
              <a:t>Un programa que actúa como intermediario entre un usuario de una computadora y el hardware de la computadora.</a:t>
            </a:r>
          </a:p>
          <a:p>
            <a:r xmlns:a="http://schemas.openxmlformats.org/drawingml/2006/main">
              <a:rPr lang="es" altLang="en-US"/>
              <a:t>Objetivos del sistema operativo:</a:t>
            </a:r>
          </a:p>
          <a:p>
            <a:pPr xmlns:a="http://schemas.openxmlformats.org/drawingml/2006/main" lvl="1"/>
            <a:r xmlns:a="http://schemas.openxmlformats.org/drawingml/2006/main">
              <a:rPr lang="es" altLang="en-US"/>
              <a:t>Ejecute programas de usuario y facilite la resolución de problemas de usuario.</a:t>
            </a:r>
          </a:p>
          <a:p>
            <a:pPr xmlns:a="http://schemas.openxmlformats.org/drawingml/2006/main" lvl="1"/>
            <a:r xmlns:a="http://schemas.openxmlformats.org/drawingml/2006/main">
              <a:rPr lang="es" altLang="en-US"/>
              <a:t>Hacer que el sistema informático sea cómodo de usar</a:t>
            </a:r>
          </a:p>
          <a:p>
            <a:pPr xmlns:a="http://schemas.openxmlformats.org/drawingml/2006/main" lvl="1"/>
            <a:r xmlns:a="http://schemas.openxmlformats.org/drawingml/2006/main">
              <a:rPr lang="es" altLang="en-US"/>
              <a:t>Utilizar el hardware de la computadora de manera eficiente.</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676400" y="2888119"/>
            <a:ext cx="6660776" cy="1030738"/>
          </a:xfrm>
        </p:spPr>
        <p:txBody>
          <a:bodyPr/>
          <a:lstStyle/>
          <a:p>
            <a:pPr xmlns:a="http://schemas.openxmlformats.org/drawingml/2006/main" marL="457200" lvl="1" indent="0">
              <a:buNone/>
            </a:pPr>
            <a:r xmlns:a="http://schemas.openxmlformats.org/drawingml/2006/main">
              <a:rPr lang="es" altLang="en-US" sz="3200" b="1" dirty="0">
                <a:solidFill>
                  <a:srgbClr val="006699"/>
                </a:solidFill>
                <a:latin typeface="+mj-lt"/>
              </a:rPr>
              <a:t>Arquitectura del sistema informático</a:t>
            </a:r>
          </a:p>
        </p:txBody>
      </p:sp>
    </p:spTree>
    <p:extLst>
      <p:ext uri="{BB962C8B-B14F-4D97-AF65-F5344CB8AC3E}">
        <p14:creationId xmlns:p14="http://schemas.microsoft.com/office/powerpoint/2010/main" val="6304112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241EA749-5F42-4DDF-91AF-C39281ECA8AD}"/>
              </a:ext>
            </a:extLst>
          </p:cNvPr>
          <p:cNvSpPr>
            <a:spLocks noGrp="1" noChangeArrowheads="1"/>
          </p:cNvSpPr>
          <p:nvPr>
            <p:ph type="title" idx="4294967295"/>
          </p:nvPr>
        </p:nvSpPr>
        <p:spPr>
          <a:xfrm>
            <a:off x="1100138" y="227013"/>
            <a:ext cx="7399337" cy="558800"/>
          </a:xfrm>
        </p:spPr>
        <p:txBody>
          <a:bodyPr/>
          <a:lstStyle/>
          <a:p>
            <a:r xmlns:a="http://schemas.openxmlformats.org/drawingml/2006/main">
              <a:rPr lang="es" altLang="en-US"/>
              <a:t>Arquitectura del sistema informático</a:t>
            </a:r>
          </a:p>
        </p:txBody>
      </p:sp>
      <p:sp>
        <p:nvSpPr>
          <p:cNvPr id="48131" name="Content Placeholder 2">
            <a:extLst>
              <a:ext uri="{FF2B5EF4-FFF2-40B4-BE49-F238E27FC236}">
                <a16:creationId xmlns:a16="http://schemas.microsoft.com/office/drawing/2014/main" id="{4D3327B7-8FD8-4AB6-82B1-9B1A1B47B9CD}"/>
              </a:ext>
            </a:extLst>
          </p:cNvPr>
          <p:cNvSpPr>
            <a:spLocks noGrp="1" noChangeArrowheads="1"/>
          </p:cNvSpPr>
          <p:nvPr>
            <p:ph idx="4294967295"/>
          </p:nvPr>
        </p:nvSpPr>
        <p:spPr>
          <a:xfrm>
            <a:off x="806450" y="1233488"/>
            <a:ext cx="7693025" cy="4867275"/>
          </a:xfrm>
        </p:spPr>
        <p:txBody>
          <a:bodyPr/>
          <a:lstStyle/>
          <a:p>
            <a:r xmlns:a="http://schemas.openxmlformats.org/drawingml/2006/main">
              <a:rPr lang="es" altLang="en-US" dirty="0"/>
              <a:t>La mayoría de los sistemas utilizan un único procesador de propósito general.</a:t>
            </a:r>
          </a:p>
          <a:p>
            <a:pPr xmlns:a="http://schemas.openxmlformats.org/drawingml/2006/main" lvl="1"/>
            <a:r xmlns:a="http://schemas.openxmlformats.org/drawingml/2006/main">
              <a:rPr lang="es" altLang="en-US" dirty="0"/>
              <a:t>La mayoría de los sistemas también tienen procesadores de propósito especial.</a:t>
            </a:r>
            <a:endParaRPr xmlns:a="http://schemas.openxmlformats.org/drawingml/2006/main" lang="en-US" altLang="en-US" sz="800" dirty="0"/>
          </a:p>
          <a:p>
            <a:r xmlns:a="http://schemas.openxmlformats.org/drawingml/2006/main">
              <a:rPr lang="es" altLang="en-US" b="1" dirty="0">
                <a:solidFill>
                  <a:srgbClr val="006699"/>
                </a:solidFill>
                <a:latin typeface="+mj-lt"/>
              </a:rPr>
              <a:t>Multiprocesadores</a:t>
            </a:r>
            <a:r xmlns:a="http://schemas.openxmlformats.org/drawingml/2006/main">
              <a:rPr lang="es" altLang="en-US" dirty="0">
                <a:solidFill>
                  <a:srgbClr val="3366FF"/>
                </a:solidFill>
              </a:rPr>
              <a:t> </a:t>
            </a:r>
            <a:r xmlns:a="http://schemas.openxmlformats.org/drawingml/2006/main">
              <a:rPr lang="es" altLang="en-US" dirty="0"/>
              <a:t>Sistemas que crecen en uso e importancia.</a:t>
            </a:r>
          </a:p>
          <a:p>
            <a:pPr xmlns:a="http://schemas.openxmlformats.org/drawingml/2006/main" lvl="1"/>
            <a:r xmlns:a="http://schemas.openxmlformats.org/drawingml/2006/main">
              <a:rPr lang="es" altLang="en-US" dirty="0"/>
              <a:t>También conocidos como </a:t>
            </a:r>
            <a:r xmlns:a="http://schemas.openxmlformats.org/drawingml/2006/main">
              <a:rPr lang="es" altLang="en-US" b="1" dirty="0">
                <a:solidFill>
                  <a:srgbClr val="006699"/>
                </a:solidFill>
                <a:latin typeface="+mj-lt"/>
              </a:rPr>
              <a:t>sistemas paralelos </a:t>
            </a:r>
            <a:r xmlns:a="http://schemas.openxmlformats.org/drawingml/2006/main">
              <a:rPr lang="es" altLang="en-US" dirty="0"/>
              <a:t>, </a:t>
            </a:r>
            <a:r xmlns:a="http://schemas.openxmlformats.org/drawingml/2006/main">
              <a:rPr lang="es" altLang="en-US" b="1" dirty="0">
                <a:solidFill>
                  <a:srgbClr val="006699"/>
                </a:solidFill>
                <a:latin typeface="+mj-lt"/>
              </a:rPr>
              <a:t>sistemas estrechamente acoplados.</a:t>
            </a:r>
          </a:p>
          <a:p>
            <a:pPr xmlns:a="http://schemas.openxmlformats.org/drawingml/2006/main" lvl="1"/>
            <a:r xmlns:a="http://schemas.openxmlformats.org/drawingml/2006/main">
              <a:rPr lang="es" altLang="en-US" dirty="0"/>
              <a:t>Las ventajas incluyen:</a:t>
            </a:r>
          </a:p>
          <a:p>
            <a:pPr xmlns:a="http://schemas.openxmlformats.org/drawingml/2006/main" marL="1200150" lvl="2" indent="-342900">
              <a:buFont typeface="Arial" panose="020B0604020202020204" pitchFamily="34" charset="0"/>
              <a:buAutoNum type="arabicPeriod"/>
            </a:pPr>
            <a:r xmlns:a="http://schemas.openxmlformats.org/drawingml/2006/main">
              <a:rPr lang="es" altLang="en-US" b="1" dirty="0">
                <a:solidFill>
                  <a:srgbClr val="006699"/>
                </a:solidFill>
                <a:latin typeface="+mj-lt"/>
              </a:rPr>
              <a:t>Mayor rendimiento</a:t>
            </a:r>
          </a:p>
          <a:p>
            <a:pPr xmlns:a="http://schemas.openxmlformats.org/drawingml/2006/main" marL="1200150" lvl="2" indent="-342900">
              <a:buFont typeface="Arial" panose="020B0604020202020204" pitchFamily="34" charset="0"/>
              <a:buAutoNum type="arabicPeriod"/>
            </a:pPr>
            <a:r xmlns:a="http://schemas.openxmlformats.org/drawingml/2006/main">
              <a:rPr lang="es" altLang="en-US" b="1" dirty="0">
                <a:solidFill>
                  <a:srgbClr val="006699"/>
                </a:solidFill>
                <a:latin typeface="+mj-lt"/>
              </a:rPr>
              <a:t>Economía de escala</a:t>
            </a:r>
          </a:p>
          <a:p>
            <a:pPr xmlns:a="http://schemas.openxmlformats.org/drawingml/2006/main" marL="1200150" lvl="2" indent="-342900">
              <a:buFont typeface="Arial" panose="020B0604020202020204" pitchFamily="34" charset="0"/>
              <a:buAutoNum type="arabicPeriod"/>
            </a:pPr>
            <a:r xmlns:a="http://schemas.openxmlformats.org/drawingml/2006/main">
              <a:rPr lang="es" altLang="en-US" b="1" dirty="0">
                <a:solidFill>
                  <a:srgbClr val="006699"/>
                </a:solidFill>
                <a:latin typeface="+mj-lt"/>
              </a:rPr>
              <a:t>Mayor confiabilidad </a:t>
            </a:r>
            <a:r xmlns:a="http://schemas.openxmlformats.org/drawingml/2006/main">
              <a:rPr lang="es" altLang="en-US" dirty="0"/>
              <a:t>: degradación elegante o tolerancia a fallas</a:t>
            </a:r>
          </a:p>
          <a:p>
            <a:pPr xmlns:a="http://schemas.openxmlformats.org/drawingml/2006/main" lvl="1"/>
            <a:r xmlns:a="http://schemas.openxmlformats.org/drawingml/2006/main">
              <a:rPr lang="es" altLang="en-US" dirty="0"/>
              <a:t>Dos tipos:</a:t>
            </a:r>
          </a:p>
          <a:p>
            <a:pPr xmlns:a="http://schemas.openxmlformats.org/drawingml/2006/main" marL="1200150" lvl="2" indent="-342900">
              <a:buFont typeface="Arial" panose="020B0604020202020204" pitchFamily="34" charset="0"/>
              <a:buAutoNum type="arabicPeriod"/>
            </a:pPr>
            <a:r xmlns:a="http://schemas.openxmlformats.org/drawingml/2006/main">
              <a:rPr lang="es" altLang="en-US" b="1" dirty="0">
                <a:solidFill>
                  <a:srgbClr val="006699"/>
                </a:solidFill>
                <a:latin typeface="+mj-lt"/>
              </a:rPr>
              <a:t>Multiprocesamiento asimétrico</a:t>
            </a:r>
            <a:r xmlns:a="http://schemas.openxmlformats.org/drawingml/2006/main">
              <a:rPr lang="es" altLang="en-US" b="1" dirty="0">
                <a:solidFill>
                  <a:srgbClr val="3366FF"/>
                </a:solidFill>
              </a:rPr>
              <a:t> </a:t>
            </a:r>
            <a:r xmlns:a="http://schemas.openxmlformats.org/drawingml/2006/main">
              <a:rPr lang="es" altLang="en-US" dirty="0"/>
              <a:t>– A cada procesador se le asigna una tarea específica.</a:t>
            </a:r>
          </a:p>
          <a:p>
            <a:pPr xmlns:a="http://schemas.openxmlformats.org/drawingml/2006/main" marL="1200150" lvl="2" indent="-342900">
              <a:buFont typeface="Arial" panose="020B0604020202020204" pitchFamily="34" charset="0"/>
              <a:buAutoNum type="arabicPeriod"/>
            </a:pPr>
            <a:r xmlns:a="http://schemas.openxmlformats.org/drawingml/2006/main">
              <a:rPr lang="es" altLang="en-US" b="1" dirty="0">
                <a:solidFill>
                  <a:srgbClr val="006699"/>
                </a:solidFill>
                <a:latin typeface="+mj-lt"/>
              </a:rPr>
              <a:t>Multiprocesamiento simétrico </a:t>
            </a:r>
            <a:r xmlns:a="http://schemas.openxmlformats.org/drawingml/2006/main">
              <a:rPr lang="es" altLang="en-US" dirty="0"/>
              <a:t>: cada procesador realiza todas las tareas</a:t>
            </a:r>
          </a:p>
          <a:p>
            <a:pPr marL="1200150" lvl="2" indent="-342900">
              <a:buFont typeface="Webdings" panose="05030102010509060703" pitchFamily="18" charset="2"/>
              <a:buNone/>
            </a:pPr>
            <a:endParaRPr lang="en-US" altLang="en-US" dirty="0">
              <a:solidFill>
                <a:srgbClr val="3366FF"/>
              </a:solidFill>
            </a:endParaRPr>
          </a:p>
        </p:txBody>
      </p:sp>
    </p:spTree>
    <p:extLst>
      <p:ext uri="{BB962C8B-B14F-4D97-AF65-F5344CB8AC3E}">
        <p14:creationId xmlns:p14="http://schemas.microsoft.com/office/powerpoint/2010/main" val="42345177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C1410AFB-466A-4B08-A8E9-FA44DF2206BF}"/>
              </a:ext>
            </a:extLst>
          </p:cNvPr>
          <p:cNvSpPr>
            <a:spLocks noGrp="1" noChangeArrowheads="1"/>
          </p:cNvSpPr>
          <p:nvPr>
            <p:ph type="title" idx="4294967295"/>
          </p:nvPr>
        </p:nvSpPr>
        <p:spPr>
          <a:xfrm>
            <a:off x="939800" y="133350"/>
            <a:ext cx="8229600" cy="641350"/>
          </a:xfrm>
        </p:spPr>
        <p:txBody>
          <a:bodyPr/>
          <a:lstStyle/>
          <a:p>
            <a:r xmlns:a="http://schemas.openxmlformats.org/drawingml/2006/main">
              <a:rPr lang="es" altLang="en-US" sz="3000"/>
              <a:t>Arquitectura de multiprocesamiento simétrico</a:t>
            </a:r>
          </a:p>
        </p:txBody>
      </p:sp>
      <p:pic>
        <p:nvPicPr>
          <p:cNvPr id="50179" name="Picture 2">
            <a:extLst>
              <a:ext uri="{FF2B5EF4-FFF2-40B4-BE49-F238E27FC236}">
                <a16:creationId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4806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20841D46-E229-498E-9F1F-A94657CB7458}"/>
              </a:ext>
            </a:extLst>
          </p:cNvPr>
          <p:cNvSpPr>
            <a:spLocks noGrp="1" noChangeArrowheads="1"/>
          </p:cNvSpPr>
          <p:nvPr>
            <p:ph type="title"/>
          </p:nvPr>
        </p:nvSpPr>
        <p:spPr>
          <a:xfrm>
            <a:off x="457200" y="204788"/>
            <a:ext cx="8070850" cy="576262"/>
          </a:xfrm>
        </p:spPr>
        <p:txBody>
          <a:bodyPr/>
          <a:lstStyle/>
          <a:p>
            <a:r xmlns:a="http://schemas.openxmlformats.org/drawingml/2006/main">
              <a:rPr lang="es" altLang="en-US" dirty="0"/>
              <a:t>Diseño de doble núcleo</a:t>
            </a:r>
          </a:p>
        </p:txBody>
      </p:sp>
      <p:sp>
        <p:nvSpPr>
          <p:cNvPr id="52227" name="Content Placeholder 1">
            <a:extLst>
              <a:ext uri="{FF2B5EF4-FFF2-40B4-BE49-F238E27FC236}">
                <a16:creationId xmlns:a16="http://schemas.microsoft.com/office/drawing/2014/main" id="{2C6B238E-3C2D-4092-8CEA-97744AAE8F40}"/>
              </a:ext>
            </a:extLst>
          </p:cNvPr>
          <p:cNvSpPr>
            <a:spLocks noGrp="1" noChangeArrowheads="1"/>
          </p:cNvSpPr>
          <p:nvPr>
            <p:ph sz="half" idx="1"/>
          </p:nvPr>
        </p:nvSpPr>
        <p:spPr>
          <a:xfrm>
            <a:off x="854075" y="1108076"/>
            <a:ext cx="6921313" cy="1216772"/>
          </a:xfrm>
        </p:spPr>
        <p:txBody>
          <a:bodyPr/>
          <a:lstStyle/>
          <a:p>
            <a:r xmlns:a="http://schemas.openxmlformats.org/drawingml/2006/main">
              <a:rPr lang="es" altLang="en-US" sz="1800" dirty="0"/>
              <a:t>Multichip y </a:t>
            </a:r>
            <a:r xmlns:a="http://schemas.openxmlformats.org/drawingml/2006/main">
              <a:rPr lang="es" altLang="en-US" sz="1800" b="1" dirty="0">
                <a:solidFill>
                  <a:srgbClr val="006699"/>
                </a:solidFill>
                <a:latin typeface="+mj-lt"/>
              </a:rPr>
              <a:t>multinúcleo</a:t>
            </a:r>
          </a:p>
          <a:p>
            <a:r xmlns:a="http://schemas.openxmlformats.org/drawingml/2006/main">
              <a:rPr lang="es" altLang="en-US" sz="1800" dirty="0"/>
              <a:t>Sistemas que contienen todos los chips.</a:t>
            </a:r>
            <a:endParaRPr xmlns:a="http://schemas.openxmlformats.org/drawingml/2006/main" lang="en-US" altLang="en-US" sz="1800" b="1" dirty="0">
              <a:solidFill>
                <a:srgbClr val="3366FF"/>
              </a:solidFill>
            </a:endParaRPr>
          </a:p>
          <a:p>
            <a:pPr xmlns:a="http://schemas.openxmlformats.org/drawingml/2006/main" lvl="1"/>
            <a:r xmlns:a="http://schemas.openxmlformats.org/drawingml/2006/main">
              <a:rPr lang="es" altLang="en-US" sz="1800" dirty="0"/>
              <a:t>Chasis que contiene múltiples sistemas separados.</a:t>
            </a:r>
          </a:p>
          <a:p>
            <a:pPr lvl="1"/>
            <a:endParaRPr lang="en-US" altLang="en-US" dirty="0"/>
          </a:p>
        </p:txBody>
      </p:sp>
      <p:pic>
        <p:nvPicPr>
          <p:cNvPr id="52228" name="Picture 2">
            <a:extLst>
              <a:ext uri="{FF2B5EF4-FFF2-40B4-BE49-F238E27FC236}">
                <a16:creationId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65908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82AFAD1E-E934-45C6-9563-2F384ACE5648}"/>
              </a:ext>
            </a:extLst>
          </p:cNvPr>
          <p:cNvSpPr>
            <a:spLocks noGrp="1" noChangeArrowheads="1"/>
          </p:cNvSpPr>
          <p:nvPr>
            <p:ph type="title"/>
          </p:nvPr>
        </p:nvSpPr>
        <p:spPr>
          <a:xfrm>
            <a:off x="923925" y="84138"/>
            <a:ext cx="8035925" cy="709612"/>
          </a:xfrm>
        </p:spPr>
        <p:txBody>
          <a:bodyPr/>
          <a:lstStyle/>
          <a:p>
            <a:r xmlns:a="http://schemas.openxmlformats.org/drawingml/2006/main">
              <a:rPr lang="es" altLang="en-US"/>
              <a:t>Sistema de acceso a memoria no uniforme</a:t>
            </a:r>
          </a:p>
        </p:txBody>
      </p:sp>
      <p:pic>
        <p:nvPicPr>
          <p:cNvPr id="54275" name="Picture 2">
            <a:extLst>
              <a:ext uri="{FF2B5EF4-FFF2-40B4-BE49-F238E27FC236}">
                <a16:creationId xmlns:a16="http://schemas.microsoft.com/office/drawing/2014/main" id="{95963655-0AB0-4CCC-A2C8-392BB4B36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801811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4773C3BE-9EC6-4AC9-BFED-6703722AE48E}"/>
              </a:ext>
            </a:extLst>
          </p:cNvPr>
          <p:cNvSpPr>
            <a:spLocks noGrp="1" noChangeArrowheads="1"/>
          </p:cNvSpPr>
          <p:nvPr>
            <p:ph type="title" idx="4294967295"/>
          </p:nvPr>
        </p:nvSpPr>
        <p:spPr>
          <a:xfrm>
            <a:off x="457200" y="211138"/>
            <a:ext cx="8034338" cy="576262"/>
          </a:xfrm>
        </p:spPr>
        <p:txBody>
          <a:bodyPr/>
          <a:lstStyle/>
          <a:p>
            <a:r xmlns:a="http://schemas.openxmlformats.org/drawingml/2006/main">
              <a:rPr lang="es" altLang="en-US"/>
              <a:t>Sistemas agrupados</a:t>
            </a:r>
          </a:p>
        </p:txBody>
      </p:sp>
      <p:sp>
        <p:nvSpPr>
          <p:cNvPr id="55299" name="Content Placeholder 2">
            <a:extLst>
              <a:ext uri="{FF2B5EF4-FFF2-40B4-BE49-F238E27FC236}">
                <a16:creationId xmlns:a16="http://schemas.microsoft.com/office/drawing/2014/main" id="{2F915434-FD64-4DB0-A829-8C9E2B7AC5B5}"/>
              </a:ext>
            </a:extLst>
          </p:cNvPr>
          <p:cNvSpPr>
            <a:spLocks noGrp="1" noChangeArrowheads="1"/>
          </p:cNvSpPr>
          <p:nvPr>
            <p:ph idx="4294967295"/>
          </p:nvPr>
        </p:nvSpPr>
        <p:spPr/>
        <p:txBody>
          <a:bodyPr/>
          <a:lstStyle/>
          <a:p>
            <a:r xmlns:a="http://schemas.openxmlformats.org/drawingml/2006/main">
              <a:rPr lang="es" altLang="en-US" dirty="0"/>
              <a:t>Como sistemas multiprocesador, pero múltiples sistemas trabajando juntos.</a:t>
            </a:r>
          </a:p>
          <a:p>
            <a:pPr xmlns:a="http://schemas.openxmlformats.org/drawingml/2006/main" lvl="1"/>
            <a:r xmlns:a="http://schemas.openxmlformats.org/drawingml/2006/main">
              <a:rPr lang="es" altLang="en-US" dirty="0"/>
              <a:t>Generalmente se comparte el almacenamiento a través de una </a:t>
            </a:r>
            <a:r xmlns:a="http://schemas.openxmlformats.org/drawingml/2006/main">
              <a:rPr lang="es" altLang="en-US" b="1" dirty="0">
                <a:solidFill>
                  <a:srgbClr val="006699"/>
                </a:solidFill>
                <a:latin typeface="+mj-lt"/>
              </a:rPr>
              <a:t>red de área de almacenamiento </a:t>
            </a:r>
            <a:r xmlns:a="http://schemas.openxmlformats.org/drawingml/2006/main">
              <a:rPr lang="es" altLang="en-US" dirty="0"/>
              <a:t>( </a:t>
            </a:r>
            <a:r xmlns:a="http://schemas.openxmlformats.org/drawingml/2006/main">
              <a:rPr lang="es" altLang="en-US" b="1" dirty="0">
                <a:solidFill>
                  <a:srgbClr val="006699"/>
                </a:solidFill>
                <a:latin typeface="+mj-lt"/>
              </a:rPr>
              <a:t>SAN </a:t>
            </a:r>
            <a:r xmlns:a="http://schemas.openxmlformats.org/drawingml/2006/main">
              <a:rPr lang="es" altLang="en-US" dirty="0"/>
              <a:t>).</a:t>
            </a:r>
          </a:p>
          <a:p>
            <a:pPr xmlns:a="http://schemas.openxmlformats.org/drawingml/2006/main" lvl="1"/>
            <a:r xmlns:a="http://schemas.openxmlformats.org/drawingml/2006/main">
              <a:rPr lang="es" altLang="en-US" dirty="0"/>
              <a:t>Proporciona una </a:t>
            </a:r>
            <a:r xmlns:a="http://schemas.openxmlformats.org/drawingml/2006/main">
              <a:rPr lang="es" altLang="en-US" b="1" dirty="0">
                <a:solidFill>
                  <a:srgbClr val="006699"/>
                </a:solidFill>
                <a:latin typeface="+mj-lt"/>
              </a:rPr>
              <a:t>alta disponibilidad</a:t>
            </a:r>
            <a:r xmlns:a="http://schemas.openxmlformats.org/drawingml/2006/main">
              <a:rPr lang="es" altLang="en-US" b="1" dirty="0"/>
              <a:t> </a:t>
            </a:r>
            <a:r xmlns:a="http://schemas.openxmlformats.org/drawingml/2006/main">
              <a:rPr lang="es" altLang="en-US" dirty="0"/>
              <a:t>Servicio que sobrevive a las fallas.</a:t>
            </a:r>
          </a:p>
          <a:p>
            <a:pPr xmlns:a="http://schemas.openxmlformats.org/drawingml/2006/main" lvl="2"/>
            <a:r xmlns:a="http://schemas.openxmlformats.org/drawingml/2006/main">
              <a:rPr lang="es" altLang="en-US" b="1" dirty="0">
                <a:solidFill>
                  <a:srgbClr val="006699"/>
                </a:solidFill>
                <a:latin typeface="+mj-lt"/>
              </a:rPr>
              <a:t>La agrupación en clústeres asimétrica </a:t>
            </a:r>
            <a:r xmlns:a="http://schemas.openxmlformats.org/drawingml/2006/main">
              <a:rPr lang="es" altLang="en-US" dirty="0"/>
              <a:t>tiene una máquina en modo de espera activa</a:t>
            </a:r>
          </a:p>
          <a:p>
            <a:pPr xmlns:a="http://schemas.openxmlformats.org/drawingml/2006/main" lvl="2"/>
            <a:r xmlns:a="http://schemas.openxmlformats.org/drawingml/2006/main">
              <a:rPr lang="es" altLang="en-US" b="1" dirty="0">
                <a:solidFill>
                  <a:srgbClr val="006699"/>
                </a:solidFill>
                <a:latin typeface="+mj-lt"/>
              </a:rPr>
              <a:t>La agrupación en clústeres simétrica </a:t>
            </a:r>
            <a:r xmlns:a="http://schemas.openxmlformats.org/drawingml/2006/main">
              <a:rPr lang="es" altLang="en-US" dirty="0"/>
              <a:t>tiene múltiples nodos que ejecutan aplicaciones y se monitorean entre sí.</a:t>
            </a:r>
          </a:p>
          <a:p>
            <a:pPr xmlns:a="http://schemas.openxmlformats.org/drawingml/2006/main" lvl="1"/>
            <a:r xmlns:a="http://schemas.openxmlformats.org/drawingml/2006/main">
              <a:rPr lang="es" altLang="en-US" dirty="0"/>
              <a:t>Algunos clústeres son para </a:t>
            </a:r>
            <a:r xmlns:a="http://schemas.openxmlformats.org/drawingml/2006/main">
              <a:rPr lang="es" altLang="en-US" b="1" dirty="0">
                <a:solidFill>
                  <a:srgbClr val="006699"/>
                </a:solidFill>
                <a:latin typeface="+mj-lt"/>
              </a:rPr>
              <a:t>informática de alto rendimiento </a:t>
            </a:r>
            <a:r xmlns:a="http://schemas.openxmlformats.org/drawingml/2006/main">
              <a:rPr lang="es" altLang="en-US" dirty="0"/>
              <a:t>( </a:t>
            </a:r>
            <a:r xmlns:a="http://schemas.openxmlformats.org/drawingml/2006/main">
              <a:rPr lang="es" altLang="en-US" b="1" dirty="0">
                <a:solidFill>
                  <a:srgbClr val="006699"/>
                </a:solidFill>
                <a:latin typeface="+mj-lt"/>
              </a:rPr>
              <a:t>HPC </a:t>
            </a:r>
            <a:r xmlns:a="http://schemas.openxmlformats.org/drawingml/2006/main">
              <a:rPr lang="es" altLang="en-US" dirty="0"/>
              <a:t>)</a:t>
            </a:r>
          </a:p>
          <a:p>
            <a:pPr xmlns:a="http://schemas.openxmlformats.org/drawingml/2006/main" lvl="2"/>
            <a:r xmlns:a="http://schemas.openxmlformats.org/drawingml/2006/main">
              <a:rPr lang="es" altLang="en-US" dirty="0"/>
              <a:t>Las aplicaciones deben escribirse para utilizar </a:t>
            </a:r>
            <a:r xmlns:a="http://schemas.openxmlformats.org/drawingml/2006/main">
              <a:rPr lang="es" altLang="en-US" b="1" dirty="0">
                <a:solidFill>
                  <a:srgbClr val="006699"/>
                </a:solidFill>
                <a:latin typeface="+mj-lt"/>
              </a:rPr>
              <a:t>la paralelización.</a:t>
            </a:r>
          </a:p>
          <a:p>
            <a:pPr xmlns:a="http://schemas.openxmlformats.org/drawingml/2006/main" lvl="1"/>
            <a:r xmlns:a="http://schemas.openxmlformats.org/drawingml/2006/main">
              <a:rPr lang="es" altLang="en-US" dirty="0"/>
              <a:t>Algunos tienen</a:t>
            </a:r>
            <a:r xmlns:a="http://schemas.openxmlformats.org/drawingml/2006/main">
              <a:rPr lang="es" altLang="en-US" b="1" dirty="0">
                <a:solidFill>
                  <a:srgbClr val="3366FF"/>
                </a:solidFill>
              </a:rPr>
              <a:t> </a:t>
            </a:r>
            <a:r xmlns:a="http://schemas.openxmlformats.org/drawingml/2006/main">
              <a:rPr lang="es" altLang="en-US" b="1" dirty="0">
                <a:solidFill>
                  <a:srgbClr val="006699"/>
                </a:solidFill>
                <a:latin typeface="+mj-lt"/>
              </a:rPr>
              <a:t>administrador de bloqueo distribuido </a:t>
            </a:r>
            <a:r xmlns:a="http://schemas.openxmlformats.org/drawingml/2006/main">
              <a:rPr lang="es" altLang="en-US" dirty="0"/>
              <a:t>( </a:t>
            </a:r>
            <a:r xmlns:a="http://schemas.openxmlformats.org/drawingml/2006/main">
              <a:rPr lang="es" altLang="en-US" b="1" dirty="0">
                <a:solidFill>
                  <a:srgbClr val="006699"/>
                </a:solidFill>
                <a:latin typeface="+mj-lt"/>
              </a:rPr>
              <a:t>DLM </a:t>
            </a:r>
            <a:r xmlns:a="http://schemas.openxmlformats.org/drawingml/2006/main">
              <a:rPr lang="es" altLang="en-US" dirty="0"/>
              <a:t>) para evitar operaciones conflictivas</a:t>
            </a:r>
          </a:p>
        </p:txBody>
      </p:sp>
    </p:spTree>
    <p:extLst>
      <p:ext uri="{BB962C8B-B14F-4D97-AF65-F5344CB8AC3E}">
        <p14:creationId xmlns:p14="http://schemas.microsoft.com/office/powerpoint/2010/main" val="9367100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399C69F4-7B4D-4100-A321-7296749C9C1C}"/>
              </a:ext>
            </a:extLst>
          </p:cNvPr>
          <p:cNvSpPr>
            <a:spLocks noGrp="1" noChangeArrowheads="1"/>
          </p:cNvSpPr>
          <p:nvPr>
            <p:ph type="title" idx="4294967295"/>
          </p:nvPr>
        </p:nvSpPr>
        <p:spPr>
          <a:xfrm>
            <a:off x="457200" y="207963"/>
            <a:ext cx="8061325" cy="576262"/>
          </a:xfrm>
        </p:spPr>
        <p:txBody>
          <a:bodyPr/>
          <a:lstStyle/>
          <a:p>
            <a:r xmlns:a="http://schemas.openxmlformats.org/drawingml/2006/main">
              <a:rPr lang="es" altLang="en-US"/>
              <a:t>Sistemas agrupados</a:t>
            </a:r>
          </a:p>
        </p:txBody>
      </p:sp>
      <p:pic>
        <p:nvPicPr>
          <p:cNvPr id="57347" name="Picture 2">
            <a:extLst>
              <a:ext uri="{FF2B5EF4-FFF2-40B4-BE49-F238E27FC236}">
                <a16:creationId xmlns:a16="http://schemas.microsoft.com/office/drawing/2014/main" id="{372567EC-7590-4FE5-8D94-D772F81D0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519977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80D2F35F-C53D-47E7-B577-3884591241BC}"/>
              </a:ext>
            </a:extLst>
          </p:cNvPr>
          <p:cNvSpPr>
            <a:spLocks noGrp="1" noChangeArrowheads="1"/>
          </p:cNvSpPr>
          <p:nvPr>
            <p:ph type="title"/>
          </p:nvPr>
        </p:nvSpPr>
        <p:spPr>
          <a:xfrm>
            <a:off x="457200" y="222250"/>
            <a:ext cx="8015288" cy="576263"/>
          </a:xfrm>
        </p:spPr>
        <p:txBody>
          <a:bodyPr/>
          <a:lstStyle/>
          <a:p>
            <a:r xmlns:a="http://schemas.openxmlformats.org/drawingml/2006/main">
              <a:rPr lang="es" altLang="en-US"/>
              <a:t>Placa base de computadora</a:t>
            </a:r>
          </a:p>
        </p:txBody>
      </p:sp>
      <p:pic>
        <p:nvPicPr>
          <p:cNvPr id="58371" name="Picture 5">
            <a:extLst>
              <a:ext uri="{FF2B5EF4-FFF2-40B4-BE49-F238E27FC236}">
                <a16:creationId xmlns:a16="http://schemas.microsoft.com/office/drawing/2014/main" id="{5878A734-D8F6-4F7D-8433-2C96A52E7C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820738" y="1046163"/>
            <a:ext cx="6867525" cy="5349875"/>
          </a:xfrm>
          <a:noFill/>
        </p:spPr>
      </p:pic>
    </p:spTree>
    <p:extLst>
      <p:ext uri="{BB962C8B-B14F-4D97-AF65-F5344CB8AC3E}">
        <p14:creationId xmlns:p14="http://schemas.microsoft.com/office/powerpoint/2010/main" val="403065141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446306" y="2888119"/>
            <a:ext cx="7016376" cy="1030738"/>
          </a:xfrm>
        </p:spPr>
        <p:txBody>
          <a:bodyPr/>
          <a:lstStyle/>
          <a:p>
            <a:pPr xmlns:a="http://schemas.openxmlformats.org/drawingml/2006/main" marL="457200" lvl="1" indent="0">
              <a:buNone/>
            </a:pPr>
            <a:r xmlns:a="http://schemas.openxmlformats.org/drawingml/2006/main">
              <a:rPr lang="es" altLang="en-US" sz="3200" b="1" dirty="0">
                <a:solidFill>
                  <a:srgbClr val="006699"/>
                </a:solidFill>
                <a:latin typeface="+mj-lt"/>
              </a:rPr>
              <a:t>Entornos de sistemas informáticos</a:t>
            </a:r>
          </a:p>
        </p:txBody>
      </p:sp>
    </p:spTree>
    <p:extLst>
      <p:ext uri="{BB962C8B-B14F-4D97-AF65-F5344CB8AC3E}">
        <p14:creationId xmlns:p14="http://schemas.microsoft.com/office/powerpoint/2010/main" val="294830350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xmlns:a="http://schemas.openxmlformats.org/drawingml/2006/main">
              <a:rPr lang="es" altLang="en-US" sz="3000" dirty="0"/>
              <a:t>Entornos informáticos</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xmlns:a="http://schemas.openxmlformats.org/drawingml/2006/main">
              <a:rPr lang="es" altLang="en-US" dirty="0"/>
              <a:t>Tradicional</a:t>
            </a:r>
          </a:p>
          <a:p>
            <a:r xmlns:a="http://schemas.openxmlformats.org/drawingml/2006/main">
              <a:rPr lang="es" altLang="en-US" dirty="0"/>
              <a:t>Móvil</a:t>
            </a:r>
          </a:p>
          <a:p>
            <a:r xmlns:a="http://schemas.openxmlformats.org/drawingml/2006/main">
              <a:rPr lang="es" altLang="en-US" dirty="0"/>
              <a:t>Servidor de cliente</a:t>
            </a:r>
          </a:p>
          <a:p>
            <a:r xmlns:a="http://schemas.openxmlformats.org/drawingml/2006/main">
              <a:rPr lang="es" altLang="en-US" dirty="0"/>
              <a:t>Pera a pera</a:t>
            </a:r>
          </a:p>
          <a:p>
            <a:r xmlns:a="http://schemas.openxmlformats.org/drawingml/2006/main">
              <a:rPr lang="es" altLang="en-US" dirty="0"/>
              <a:t>Computación en la nube</a:t>
            </a:r>
          </a:p>
          <a:p>
            <a:r xmlns:a="http://schemas.openxmlformats.org/drawingml/2006/main">
              <a:rPr lang="es" altLang="en-US" dirty="0"/>
              <a:t>Integrado en tiempo real</a:t>
            </a:r>
          </a:p>
          <a:p>
            <a:endParaRPr lang="en-US" altLang="en-US" dirty="0"/>
          </a:p>
        </p:txBody>
      </p:sp>
    </p:spTree>
    <p:extLst>
      <p:ext uri="{BB962C8B-B14F-4D97-AF65-F5344CB8AC3E}">
        <p14:creationId xmlns:p14="http://schemas.microsoft.com/office/powerpoint/2010/main" val="424880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xmlns:a="http://schemas.openxmlformats.org/drawingml/2006/main" eaLnBrk="1" hangingPunct="1"/>
            <a:r xmlns:a="http://schemas.openxmlformats.org/drawingml/2006/main">
              <a:rPr lang="es" altLang="en-US"/>
              <a:t>Estructura del sistema informático</a:t>
            </a:r>
          </a:p>
        </p:txBody>
      </p:sp>
      <p:sp>
        <p:nvSpPr>
          <p:cNvPr id="11267" name="Rectangle 3">
            <a:extLst>
              <a:ext uri="{FF2B5EF4-FFF2-40B4-BE49-F238E27FC236}">
                <a16:creationId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xmlns:a="http://schemas.openxmlformats.org/drawingml/2006/main">
              <a:rPr lang="es" altLang="en-US"/>
              <a:t>El sistema informático se puede dividir en cuatro componentes:</a:t>
            </a:r>
          </a:p>
          <a:p>
            <a:pPr xmlns:a="http://schemas.openxmlformats.org/drawingml/2006/main" lvl="1"/>
            <a:r xmlns:a="http://schemas.openxmlformats.org/drawingml/2006/main">
              <a:rPr lang="es" altLang="en-US"/>
              <a:t>Hardware: proporciona recursos informáticos básicos.</a:t>
            </a:r>
          </a:p>
          <a:p>
            <a:pPr xmlns:a="http://schemas.openxmlformats.org/drawingml/2006/main" lvl="2"/>
            <a:r xmlns:a="http://schemas.openxmlformats.org/drawingml/2006/main">
              <a:rPr lang="es" altLang="en-US"/>
              <a:t>CPU, memoria, dispositivos de E/S</a:t>
            </a:r>
          </a:p>
          <a:p>
            <a:pPr xmlns:a="http://schemas.openxmlformats.org/drawingml/2006/main" lvl="1"/>
            <a:r xmlns:a="http://schemas.openxmlformats.org/drawingml/2006/main">
              <a:rPr lang="es" altLang="en-US"/>
              <a:t>Sistema operativo</a:t>
            </a:r>
          </a:p>
          <a:p>
            <a:pPr xmlns:a="http://schemas.openxmlformats.org/drawingml/2006/main" lvl="2"/>
            <a:r xmlns:a="http://schemas.openxmlformats.org/drawingml/2006/main">
              <a:rPr lang="es" altLang="en-US"/>
              <a:t>Controla y coordina el uso del hardware entre diversas aplicaciones y usuarios.</a:t>
            </a:r>
          </a:p>
          <a:p>
            <a:pPr xmlns:a="http://schemas.openxmlformats.org/drawingml/2006/main" lvl="1"/>
            <a:r xmlns:a="http://schemas.openxmlformats.org/drawingml/2006/main">
              <a:rPr lang="es" altLang="en-US"/>
              <a:t>Programas de aplicación: definen las formas en que se utilizan los recursos del sistema para resolver los problemas informáticos de los usuarios.</a:t>
            </a:r>
          </a:p>
          <a:p>
            <a:pPr xmlns:a="http://schemas.openxmlformats.org/drawingml/2006/main" lvl="2"/>
            <a:r xmlns:a="http://schemas.openxmlformats.org/drawingml/2006/main">
              <a:rPr lang="es" altLang="en-US"/>
              <a:t>Procesadores de texto, compiladores, navegadores web, sistemas de bases de datos, videojuegos</a:t>
            </a:r>
          </a:p>
          <a:p>
            <a:pPr xmlns:a="http://schemas.openxmlformats.org/drawingml/2006/main" lvl="1"/>
            <a:r xmlns:a="http://schemas.openxmlformats.org/drawingml/2006/main">
              <a:rPr lang="es" altLang="en-US"/>
              <a:t>Usuarios</a:t>
            </a:r>
          </a:p>
          <a:p>
            <a:pPr xmlns:a="http://schemas.openxmlformats.org/drawingml/2006/main" lvl="2"/>
            <a:r xmlns:a="http://schemas.openxmlformats.org/drawingml/2006/main">
              <a:rPr lang="es" altLang="en-US"/>
              <a:t>Personas, máquinas, otras computadoras.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xmlns:a="http://schemas.openxmlformats.org/drawingml/2006/main">
              <a:rPr lang="es" altLang="en-US" sz="3000" dirty="0"/>
              <a:t>Tradicional</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xmlns:a="http://schemas.openxmlformats.org/drawingml/2006/main">
              <a:rPr lang="es" altLang="en-US" dirty="0"/>
              <a:t>Máquinas autónomas de uso general</a:t>
            </a:r>
          </a:p>
          <a:p>
            <a:r xmlns:a="http://schemas.openxmlformats.org/drawingml/2006/main">
              <a:rPr lang="es" altLang="en-US" dirty="0"/>
              <a:t>Pero borroso ya que la mayoría de los sistemas se interconectan con otros (es decir, Internet)</a:t>
            </a:r>
          </a:p>
          <a:p>
            <a:r xmlns:a="http://schemas.openxmlformats.org/drawingml/2006/main">
              <a:rPr lang="es" altLang="en-US" b="1" dirty="0">
                <a:solidFill>
                  <a:srgbClr val="006699"/>
                </a:solidFill>
                <a:latin typeface="+mj-lt"/>
              </a:rPr>
              <a:t>Los portales </a:t>
            </a:r>
            <a:r xmlns:a="http://schemas.openxmlformats.org/drawingml/2006/main">
              <a:rPr lang="es" altLang="en-US" dirty="0"/>
              <a:t>proporcionan acceso web a los sistemas internos.</a:t>
            </a:r>
          </a:p>
          <a:p>
            <a:r xmlns:a="http://schemas.openxmlformats.org/drawingml/2006/main">
              <a:rPr lang="es" altLang="en-US" b="1" dirty="0">
                <a:solidFill>
                  <a:srgbClr val="006699"/>
                </a:solidFill>
                <a:latin typeface="+mj-lt"/>
              </a:rPr>
              <a:t>Las computadoras en red </a:t>
            </a:r>
            <a:r xmlns:a="http://schemas.openxmlformats.org/drawingml/2006/main">
              <a:rPr lang="es" altLang="en-US" dirty="0"/>
              <a:t>( </a:t>
            </a:r>
            <a:r xmlns:a="http://schemas.openxmlformats.org/drawingml/2006/main">
              <a:rPr lang="es" altLang="en-US" b="1" dirty="0">
                <a:solidFill>
                  <a:srgbClr val="006699"/>
                </a:solidFill>
                <a:latin typeface="+mj-lt"/>
              </a:rPr>
              <a:t>clientes ligeros </a:t>
            </a:r>
            <a:r xmlns:a="http://schemas.openxmlformats.org/drawingml/2006/main">
              <a:rPr lang="es" altLang="en-US" dirty="0"/>
              <a:t>) son como terminales web</a:t>
            </a:r>
          </a:p>
          <a:p>
            <a:r xmlns:a="http://schemas.openxmlformats.org/drawingml/2006/main">
              <a:rPr lang="es" altLang="en-US" dirty="0"/>
              <a:t>Las computadoras móviles se interconectan a través de </a:t>
            </a:r>
            <a:r xmlns:a="http://schemas.openxmlformats.org/drawingml/2006/main">
              <a:rPr lang="es" altLang="en-US" b="1" dirty="0">
                <a:solidFill>
                  <a:srgbClr val="006699"/>
                </a:solidFill>
                <a:latin typeface="+mj-lt"/>
              </a:rPr>
              <a:t>redes inalámbricas</a:t>
            </a:r>
          </a:p>
          <a:p>
            <a:r xmlns:a="http://schemas.openxmlformats.org/drawingml/2006/main">
              <a:rPr lang="es" altLang="en-US" dirty="0"/>
              <a:t>Las redes se están volviendo omnipresentes: incluso los sistemas domésticos utilizan </a:t>
            </a:r>
            <a:r xmlns:a="http://schemas.openxmlformats.org/drawingml/2006/main">
              <a:rPr lang="es" altLang="en-US" b="1" dirty="0">
                <a:solidFill>
                  <a:srgbClr val="006699"/>
                </a:solidFill>
                <a:latin typeface="+mj-lt"/>
              </a:rPr>
              <a:t>firewalls </a:t>
            </a:r>
            <a:r xmlns:a="http://schemas.openxmlformats.org/drawingml/2006/main">
              <a:rPr lang="es" altLang="en-US" dirty="0"/>
              <a:t>para proteger las computadoras domésticas de los ataques de Internet.</a:t>
            </a:r>
          </a:p>
        </p:txBody>
      </p:sp>
    </p:spTree>
    <p:extLst>
      <p:ext uri="{BB962C8B-B14F-4D97-AF65-F5344CB8AC3E}">
        <p14:creationId xmlns:p14="http://schemas.microsoft.com/office/powerpoint/2010/main" val="301712973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A1829908-11E3-4B1B-A3D2-0806808B690B}"/>
              </a:ext>
            </a:extLst>
          </p:cNvPr>
          <p:cNvSpPr>
            <a:spLocks noGrp="1" noChangeArrowheads="1"/>
          </p:cNvSpPr>
          <p:nvPr>
            <p:ph type="title" idx="4294967295"/>
          </p:nvPr>
        </p:nvSpPr>
        <p:spPr>
          <a:xfrm>
            <a:off x="476250" y="217488"/>
            <a:ext cx="8537575" cy="576262"/>
          </a:xfrm>
        </p:spPr>
        <p:txBody>
          <a:bodyPr/>
          <a:lstStyle/>
          <a:p>
            <a:r xmlns:a="http://schemas.openxmlformats.org/drawingml/2006/main">
              <a:rPr lang="es" altLang="en-US" dirty="0"/>
              <a:t>Móvil</a:t>
            </a:r>
          </a:p>
        </p:txBody>
      </p:sp>
      <p:sp>
        <p:nvSpPr>
          <p:cNvPr id="101379" name="Content Placeholder 2">
            <a:extLst>
              <a:ext uri="{FF2B5EF4-FFF2-40B4-BE49-F238E27FC236}">
                <a16:creationId xmlns:a16="http://schemas.microsoft.com/office/drawing/2014/main" id="{08F08BF4-93C5-4EF8-B50D-2C9206FFF051}"/>
              </a:ext>
            </a:extLst>
          </p:cNvPr>
          <p:cNvSpPr>
            <a:spLocks noGrp="1" noChangeArrowheads="1"/>
          </p:cNvSpPr>
          <p:nvPr>
            <p:ph idx="4294967295"/>
          </p:nvPr>
        </p:nvSpPr>
        <p:spPr>
          <a:xfrm>
            <a:off x="811213" y="1209674"/>
            <a:ext cx="7026501" cy="4178756"/>
          </a:xfrm>
        </p:spPr>
        <p:txBody>
          <a:bodyPr/>
          <a:lstStyle/>
          <a:p>
            <a:r xmlns:a="http://schemas.openxmlformats.org/drawingml/2006/main">
              <a:rPr lang="es" altLang="en-US" dirty="0"/>
              <a:t>Teléfonos inteligentes, tabletas, etc.</a:t>
            </a:r>
          </a:p>
          <a:p>
            <a:r xmlns:a="http://schemas.openxmlformats.org/drawingml/2006/main">
              <a:rPr lang="es" altLang="en-US" dirty="0"/>
              <a:t>¿Cuál es la diferencia funcional entre ellos y una computadora portátil “tradicional”?</a:t>
            </a:r>
          </a:p>
          <a:p>
            <a:r xmlns:a="http://schemas.openxmlformats.org/drawingml/2006/main">
              <a:rPr lang="es" altLang="en-US" dirty="0"/>
              <a:t>Función adicional: más funciones del sistema operativo (GPS, giroscopio)</a:t>
            </a:r>
          </a:p>
          <a:p>
            <a:r xmlns:a="http://schemas.openxmlformats.org/drawingml/2006/main">
              <a:rPr lang="es" altLang="en-US" dirty="0"/>
              <a:t>Permite nuevos tipos de aplicaciones como </a:t>
            </a:r>
            <a:r xmlns:a="http://schemas.openxmlformats.org/drawingml/2006/main">
              <a:rPr lang="es" altLang="en-US" b="1" i="1" dirty="0"/>
              <a:t>la realidad aumentada</a:t>
            </a:r>
          </a:p>
          <a:p>
            <a:r xmlns:a="http://schemas.openxmlformats.org/drawingml/2006/main">
              <a:rPr lang="es" altLang="en-US" dirty="0"/>
              <a:t>Utilice redes de datos móviles o inalámbricas IEEE 802.11 para la conectividad</a:t>
            </a:r>
          </a:p>
          <a:p>
            <a:r xmlns:a="http://schemas.openxmlformats.org/drawingml/2006/main">
              <a:rPr lang="es" altLang="en-US" dirty="0"/>
              <a:t>Los líderes son </a:t>
            </a:r>
            <a:r xmlns:a="http://schemas.openxmlformats.org/drawingml/2006/main">
              <a:rPr lang="es" altLang="en-US" b="1" dirty="0">
                <a:solidFill>
                  <a:srgbClr val="006699"/>
                </a:solidFill>
                <a:latin typeface="+mj-lt"/>
              </a:rPr>
              <a:t>Apple iOS </a:t>
            </a:r>
            <a:r xmlns:a="http://schemas.openxmlformats.org/drawingml/2006/main">
              <a:rPr lang="es" altLang="en-US" dirty="0"/>
              <a:t>y </a:t>
            </a:r>
            <a:r xmlns:a="http://schemas.openxmlformats.org/drawingml/2006/main">
              <a:rPr lang="es" altLang="en-US" b="1" dirty="0">
                <a:solidFill>
                  <a:srgbClr val="006699"/>
                </a:solidFill>
                <a:latin typeface="+mj-lt"/>
              </a:rPr>
              <a:t>Google Android</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7362B21A-8A5E-4F20-9A05-0BE89E8793A7}"/>
              </a:ext>
            </a:extLst>
          </p:cNvPr>
          <p:cNvSpPr>
            <a:spLocks noGrp="1" noChangeArrowheads="1"/>
          </p:cNvSpPr>
          <p:nvPr>
            <p:ph type="title" idx="4294967295"/>
          </p:nvPr>
        </p:nvSpPr>
        <p:spPr>
          <a:xfrm>
            <a:off x="1296988" y="207963"/>
            <a:ext cx="7192962" cy="576262"/>
          </a:xfrm>
        </p:spPr>
        <p:txBody>
          <a:bodyPr/>
          <a:lstStyle/>
          <a:p>
            <a:pPr xmlns:a="http://schemas.openxmlformats.org/drawingml/2006/main" eaLnBrk="1" hangingPunct="1"/>
            <a:r xmlns:a="http://schemas.openxmlformats.org/drawingml/2006/main">
              <a:rPr lang="es" altLang="en-US" sz="2800" dirty="0"/>
              <a:t>Servidor de cliente</a:t>
            </a:r>
          </a:p>
        </p:txBody>
      </p:sp>
      <p:sp>
        <p:nvSpPr>
          <p:cNvPr id="102403" name="Rectangle 4">
            <a:extLst>
              <a:ext uri="{FF2B5EF4-FFF2-40B4-BE49-F238E27FC236}">
                <a16:creationId xmlns:a16="http://schemas.microsoft.com/office/drawing/2014/main"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xmlns:a="http://schemas.openxmlformats.org/drawingml/2006/main">
              <a:lnSpc>
                <a:spcPct val="90000"/>
              </a:lnSpc>
              <a:buSzPct val="90000"/>
            </a:pPr>
            <a:r xmlns:a="http://schemas.openxmlformats.org/drawingml/2006/main">
              <a:rPr lang="es" altLang="en-US" dirty="0"/>
              <a:t>Computación cliente-servidor</a:t>
            </a:r>
          </a:p>
          <a:p>
            <a:pPr xmlns:a="http://schemas.openxmlformats.org/drawingml/2006/main" lvl="1">
              <a:lnSpc>
                <a:spcPct val="90000"/>
              </a:lnSpc>
              <a:buSzPct val="80000"/>
            </a:pPr>
            <a:r xmlns:a="http://schemas.openxmlformats.org/drawingml/2006/main">
              <a:rPr lang="es" altLang="en-US" dirty="0"/>
              <a:t>Terminales tontos reemplazados por PC inteligentes</a:t>
            </a:r>
          </a:p>
          <a:p>
            <a:pPr xmlns:a="http://schemas.openxmlformats.org/drawingml/2006/main" lvl="1">
              <a:lnSpc>
                <a:spcPct val="90000"/>
              </a:lnSpc>
              <a:buSzPct val="80000"/>
            </a:pPr>
            <a:r xmlns:a="http://schemas.openxmlformats.org/drawingml/2006/main">
              <a:rPr lang="es" altLang="en-US" dirty="0"/>
              <a:t>Muchos sistemas ahora </a:t>
            </a:r>
            <a:r xmlns:a="http://schemas.openxmlformats.org/drawingml/2006/main">
              <a:rPr lang="es" altLang="en-US" b="1" dirty="0">
                <a:solidFill>
                  <a:srgbClr val="006699"/>
                </a:solidFill>
                <a:latin typeface="+mj-lt"/>
              </a:rPr>
              <a:t>son servidores </a:t>
            </a:r>
            <a:r xmlns:a="http://schemas.openxmlformats.org/drawingml/2006/main">
              <a:rPr lang="es" altLang="en-US" dirty="0"/>
              <a:t>, respondiendo a las solicitudes generadas por </a:t>
            </a:r>
            <a:r xmlns:a="http://schemas.openxmlformats.org/drawingml/2006/main">
              <a:rPr lang="es" altLang="en-US" b="1" dirty="0">
                <a:solidFill>
                  <a:srgbClr val="006699"/>
                </a:solidFill>
                <a:latin typeface="+mj-lt"/>
              </a:rPr>
              <a:t>los clientes.</a:t>
            </a:r>
          </a:p>
          <a:p>
            <a:pPr xmlns:a="http://schemas.openxmlformats.org/drawingml/2006/main" lvl="2">
              <a:lnSpc>
                <a:spcPct val="90000"/>
              </a:lnSpc>
            </a:pPr>
            <a:r xmlns:a="http://schemas.openxmlformats.org/drawingml/2006/main">
              <a:rPr lang="es" altLang="en-US" b="1" dirty="0">
                <a:solidFill>
                  <a:srgbClr val="006699"/>
                </a:solidFill>
                <a:latin typeface="+mj-lt"/>
              </a:rPr>
              <a:t>El sistema de servidor informático </a:t>
            </a:r>
            <a:r xmlns:a="http://schemas.openxmlformats.org/drawingml/2006/main">
              <a:rPr lang="es" altLang="en-US" dirty="0"/>
              <a:t>proporciona una interfaz al cliente para solicitar servicios (es decir, base de datos)</a:t>
            </a:r>
          </a:p>
          <a:p>
            <a:pPr xmlns:a="http://schemas.openxmlformats.org/drawingml/2006/main" lvl="2">
              <a:lnSpc>
                <a:spcPct val="90000"/>
              </a:lnSpc>
            </a:pPr>
            <a:r xmlns:a="http://schemas.openxmlformats.org/drawingml/2006/main">
              <a:rPr lang="es" altLang="en-US" b="1" dirty="0">
                <a:solidFill>
                  <a:srgbClr val="006699"/>
                </a:solidFill>
                <a:latin typeface="+mj-lt"/>
              </a:rPr>
              <a:t>El sistema de servidor de archivos </a:t>
            </a:r>
            <a:r xmlns:a="http://schemas.openxmlformats.org/drawingml/2006/main">
              <a:rPr lang="es" altLang="en-US" dirty="0"/>
              <a:t>proporciona una interfaz para que los clientes almacenen y recuperen archivos</a:t>
            </a:r>
          </a:p>
        </p:txBody>
      </p:sp>
      <p:pic>
        <p:nvPicPr>
          <p:cNvPr id="102404" name="Picture 1" descr="1_18.pdf">
            <a:extLst>
              <a:ext uri="{FF2B5EF4-FFF2-40B4-BE49-F238E27FC236}">
                <a16:creationId xmlns:a16="http://schemas.microsoft.com/office/drawing/2014/main" id="{3F572163-5430-4601-AD15-704330FF5D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BB647B75-B333-4E93-8EF1-19CAA860382B}"/>
              </a:ext>
            </a:extLst>
          </p:cNvPr>
          <p:cNvSpPr>
            <a:spLocks noGrp="1" noChangeArrowheads="1"/>
          </p:cNvSpPr>
          <p:nvPr>
            <p:ph type="title" idx="4294967295"/>
          </p:nvPr>
        </p:nvSpPr>
        <p:spPr>
          <a:xfrm>
            <a:off x="1152525" y="212725"/>
            <a:ext cx="7394575" cy="576263"/>
          </a:xfrm>
        </p:spPr>
        <p:txBody>
          <a:bodyPr/>
          <a:lstStyle/>
          <a:p>
            <a:pPr xmlns:a="http://schemas.openxmlformats.org/drawingml/2006/main" eaLnBrk="1" hangingPunct="1"/>
            <a:r xmlns:a="http://schemas.openxmlformats.org/drawingml/2006/main">
              <a:rPr lang="es" altLang="en-US" sz="2800" dirty="0"/>
              <a:t>De igual a igual</a:t>
            </a:r>
          </a:p>
        </p:txBody>
      </p:sp>
      <p:sp>
        <p:nvSpPr>
          <p:cNvPr id="104451" name="Rectangle 3">
            <a:extLst>
              <a:ext uri="{FF2B5EF4-FFF2-40B4-BE49-F238E27FC236}">
                <a16:creationId xmlns:a16="http://schemas.microsoft.com/office/drawing/2014/main" id="{7366DDF6-F84D-4FDE-9942-CC6839DC10B1}"/>
              </a:ext>
            </a:extLst>
          </p:cNvPr>
          <p:cNvSpPr>
            <a:spLocks noGrp="1" noChangeArrowheads="1"/>
          </p:cNvSpPr>
          <p:nvPr>
            <p:ph type="body" idx="4294967295"/>
          </p:nvPr>
        </p:nvSpPr>
        <p:spPr>
          <a:xfrm>
            <a:off x="806450" y="1233488"/>
            <a:ext cx="5057775" cy="4530725"/>
          </a:xfrm>
        </p:spPr>
        <p:txBody>
          <a:bodyPr/>
          <a:lstStyle/>
          <a:p>
            <a:r xmlns:a="http://schemas.openxmlformats.org/drawingml/2006/main">
              <a:rPr lang="es" altLang="en-US" dirty="0"/>
              <a:t>Otro modelo de sistema distribuido.</a:t>
            </a:r>
          </a:p>
          <a:p>
            <a:r xmlns:a="http://schemas.openxmlformats.org/drawingml/2006/main">
              <a:rPr lang="es" altLang="en-US" dirty="0"/>
              <a:t>P2P no distingue clientes y servidores</a:t>
            </a:r>
          </a:p>
          <a:p>
            <a:pPr xmlns:a="http://schemas.openxmlformats.org/drawingml/2006/main" lvl="1"/>
            <a:r xmlns:a="http://schemas.openxmlformats.org/drawingml/2006/main">
              <a:rPr lang="es" altLang="en-US" dirty="0"/>
              <a:t>En cambio, todos los nodos se consideran pares.</a:t>
            </a:r>
          </a:p>
          <a:p>
            <a:pPr xmlns:a="http://schemas.openxmlformats.org/drawingml/2006/main" lvl="1"/>
            <a:r xmlns:a="http://schemas.openxmlformats.org/drawingml/2006/main">
              <a:rPr lang="es" altLang="en-US" dirty="0"/>
              <a:t>Cada uno puede actuar como cliente, servidor o ambos.</a:t>
            </a:r>
          </a:p>
          <a:p>
            <a:pPr xmlns:a="http://schemas.openxmlformats.org/drawingml/2006/main" lvl="1"/>
            <a:r xmlns:a="http://schemas.openxmlformats.org/drawingml/2006/main">
              <a:rPr lang="es" altLang="en-US" dirty="0"/>
              <a:t>El nodo debe unirse a la red P2P</a:t>
            </a:r>
          </a:p>
          <a:p>
            <a:pPr xmlns:a="http://schemas.openxmlformats.org/drawingml/2006/main" lvl="2"/>
            <a:r xmlns:a="http://schemas.openxmlformats.org/drawingml/2006/main">
              <a:rPr lang="es" altLang="en-US" dirty="0"/>
              <a:t>Registra su servicio con el servicio de búsqueda central en la red, o</a:t>
            </a:r>
          </a:p>
          <a:p>
            <a:pPr xmlns:a="http://schemas.openxmlformats.org/drawingml/2006/main" lvl="2"/>
            <a:r xmlns:a="http://schemas.openxmlformats.org/drawingml/2006/main">
              <a:rPr lang="es" altLang="en-US" dirty="0"/>
              <a:t>Transmitir solicitud de servicio y responder a solicitudes de servicio a través del </a:t>
            </a:r>
            <a:r xmlns:a="http://schemas.openxmlformats.org/drawingml/2006/main">
              <a:rPr lang="es" altLang="en-US" b="1" i="1" dirty="0"/>
              <a:t>protocolo de descubrimiento</a:t>
            </a:r>
          </a:p>
          <a:p>
            <a:pPr xmlns:a="http://schemas.openxmlformats.org/drawingml/2006/main" lvl="1"/>
            <a:r xmlns:a="http://schemas.openxmlformats.org/drawingml/2006/main">
              <a:rPr lang="es" altLang="en-US" dirty="0"/>
              <a:t>Ejemplos incluyen</a:t>
            </a:r>
            <a:r xmlns:a="http://schemas.openxmlformats.org/drawingml/2006/main">
              <a:rPr lang="es" altLang="en-US" i="1" dirty="0"/>
              <a:t> </a:t>
            </a:r>
            <a:r xmlns:a="http://schemas.openxmlformats.org/drawingml/2006/main">
              <a:rPr lang="es" altLang="en-US" dirty="0"/>
              <a:t>Napster</a:t>
            </a:r>
            <a:r xmlns:a="http://schemas.openxmlformats.org/drawingml/2006/main">
              <a:rPr lang="es" altLang="en-US" i="1" dirty="0"/>
              <a:t> </a:t>
            </a:r>
            <a:r xmlns:a="http://schemas.openxmlformats.org/drawingml/2006/main">
              <a:rPr lang="es" altLang="en-US" dirty="0"/>
              <a:t>y</a:t>
            </a:r>
            <a:r xmlns:a="http://schemas.openxmlformats.org/drawingml/2006/main">
              <a:rPr lang="es" altLang="en-US" i="1" dirty="0"/>
              <a:t> </a:t>
            </a:r>
            <a:r xmlns:a="http://schemas.openxmlformats.org/drawingml/2006/main">
              <a:rPr lang="es" altLang="en-US" dirty="0"/>
              <a:t>Gnutella </a:t>
            </a:r>
            <a:r xmlns:a="http://schemas.openxmlformats.org/drawingml/2006/main">
              <a:rPr lang="es" altLang="en-US" i="1" dirty="0"/>
              <a:t>, </a:t>
            </a:r>
            <a:r xmlns:a="http://schemas.openxmlformats.org/drawingml/2006/main">
              <a:rPr lang="es" altLang="en-US" b="1" kern="1200" dirty="0">
                <a:solidFill>
                  <a:srgbClr val="006699"/>
                </a:solidFill>
                <a:latin typeface="+mj-lt"/>
                <a:cs typeface="+mn-cs"/>
              </a:rPr>
              <a:t>Voz sobre IP </a:t>
            </a:r>
            <a:r xmlns:a="http://schemas.openxmlformats.org/drawingml/2006/main">
              <a:rPr lang="es" altLang="en-US" dirty="0"/>
              <a:t>( </a:t>
            </a:r>
            <a:r xmlns:a="http://schemas.openxmlformats.org/drawingml/2006/main">
              <a:rPr lang="es" altLang="en-US" b="1" kern="1200" dirty="0">
                <a:solidFill>
                  <a:srgbClr val="006699"/>
                </a:solidFill>
                <a:latin typeface="+mj-lt"/>
                <a:cs typeface="+mn-cs"/>
              </a:rPr>
              <a:t>VoIP </a:t>
            </a:r>
            <a:r xmlns:a="http://schemas.openxmlformats.org/drawingml/2006/main">
              <a:rPr lang="es" altLang="en-US" dirty="0"/>
              <a:t>)</a:t>
            </a:r>
            <a:r xmlns:a="http://schemas.openxmlformats.org/drawingml/2006/main">
              <a:rPr lang="es" altLang="en-US" i="1" dirty="0"/>
              <a:t> </a:t>
            </a:r>
            <a:r xmlns:a="http://schemas.openxmlformats.org/drawingml/2006/main">
              <a:rPr lang="es" altLang="en-US" dirty="0"/>
              <a:t>como skype</a:t>
            </a:r>
          </a:p>
        </p:txBody>
      </p:sp>
      <p:pic>
        <p:nvPicPr>
          <p:cNvPr id="104452" name="Picture 1" descr="1_19.pdf">
            <a:extLst>
              <a:ext uri="{FF2B5EF4-FFF2-40B4-BE49-F238E27FC236}">
                <a16:creationId xmlns:a16="http://schemas.microsoft.com/office/drawing/2014/main" id="{E2A18885-21B9-47B4-84C9-50C4EA2B2CD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xmlns:a="http://schemas.openxmlformats.org/drawingml/2006/main" eaLnBrk="1" hangingPunct="1"/>
            <a:r xmlns:a="http://schemas.openxmlformats.org/drawingml/2006/main">
              <a:rPr lang="es" altLang="en-US" sz="2800" dirty="0"/>
              <a:t>Computación en la nube</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1" y="1060450"/>
            <a:ext cx="6347976" cy="4807787"/>
          </a:xfrm>
        </p:spPr>
        <p:txBody>
          <a:bodyPr/>
          <a:lstStyle/>
          <a:p>
            <a:r xmlns:a="http://schemas.openxmlformats.org/drawingml/2006/main">
              <a:rPr lang="es" altLang="en-US" dirty="0"/>
              <a:t>Ofrece informática, almacenamiento e incluso aplicaciones como servicio a través de una red.</a:t>
            </a:r>
          </a:p>
          <a:p>
            <a:r xmlns:a="http://schemas.openxmlformats.org/drawingml/2006/main">
              <a:rPr lang="es" altLang="en-US" dirty="0"/>
              <a:t>Extensión lógica de la virtualización porque utiliza la virtualización como base para su funcionalidad.</a:t>
            </a:r>
          </a:p>
          <a:p>
            <a:pPr xmlns:a="http://schemas.openxmlformats.org/drawingml/2006/main" lvl="1"/>
            <a:r xmlns:a="http://schemas.openxmlformats.org/drawingml/2006/main">
              <a:rPr lang="es" altLang="en-US" dirty="0"/>
              <a:t>Amazon </a:t>
            </a:r>
            <a:r xmlns:a="http://schemas.openxmlformats.org/drawingml/2006/main">
              <a:rPr lang="es" altLang="en-US" b="1" kern="1200" dirty="0">
                <a:solidFill>
                  <a:srgbClr val="006699"/>
                </a:solidFill>
                <a:latin typeface="+mj-lt"/>
                <a:cs typeface="+mn-cs"/>
              </a:rPr>
              <a:t>EC2 </a:t>
            </a:r>
            <a:r xmlns:a="http://schemas.openxmlformats.org/drawingml/2006/main">
              <a:rPr lang="es" altLang="en-US" dirty="0"/>
              <a:t>tiene miles de servidores, millones de máquinas virtuales, petabytes de almacenamiento disponibles en Internet y paga según el uso.</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xmlns:a="http://schemas.openxmlformats.org/drawingml/2006/main" eaLnBrk="1" hangingPunct="1"/>
            <a:r xmlns:a="http://schemas.openxmlformats.org/drawingml/2006/main">
              <a:rPr lang="es" altLang="en-US" sz="2800" dirty="0"/>
              <a:t>Computación en la nube (cont.)</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0" y="1060450"/>
            <a:ext cx="7712075" cy="5103813"/>
          </a:xfrm>
        </p:spPr>
        <p:txBody>
          <a:bodyPr/>
          <a:lstStyle/>
          <a:p>
            <a:r xmlns:a="http://schemas.openxmlformats.org/drawingml/2006/main">
              <a:rPr lang="es" altLang="en-US" dirty="0"/>
              <a:t>Muchos tipos</a:t>
            </a:r>
          </a:p>
          <a:p>
            <a:pPr xmlns:a="http://schemas.openxmlformats.org/drawingml/2006/main" lvl="1"/>
            <a:r xmlns:a="http://schemas.openxmlformats.org/drawingml/2006/main">
              <a:rPr lang="es" altLang="en-US" b="1" kern="1200" dirty="0">
                <a:solidFill>
                  <a:srgbClr val="006699"/>
                </a:solidFill>
                <a:latin typeface="+mj-lt"/>
                <a:cs typeface="+mn-cs"/>
              </a:rPr>
              <a:t>Nube pública </a:t>
            </a:r>
            <a:r xmlns:a="http://schemas.openxmlformats.org/drawingml/2006/main">
              <a:rPr lang="es" altLang="en-US" dirty="0"/>
              <a:t>: disponible a través de Internet para cualquiera que esté dispuesto a pagar</a:t>
            </a:r>
          </a:p>
          <a:p>
            <a:pPr xmlns:a="http://schemas.openxmlformats.org/drawingml/2006/main" lvl="1"/>
            <a:r xmlns:a="http://schemas.openxmlformats.org/drawingml/2006/main">
              <a:rPr lang="es" altLang="en-US" b="1" kern="1200" dirty="0">
                <a:solidFill>
                  <a:srgbClr val="006699"/>
                </a:solidFill>
                <a:latin typeface="+mj-lt"/>
                <a:cs typeface="+mn-cs"/>
              </a:rPr>
              <a:t>Nube privada </a:t>
            </a:r>
            <a:r xmlns:a="http://schemas.openxmlformats.org/drawingml/2006/main">
              <a:rPr lang="es" altLang="en-US" dirty="0"/>
              <a:t>: administrada por una empresa para uso propio de la empresa.</a:t>
            </a:r>
          </a:p>
          <a:p>
            <a:pPr xmlns:a="http://schemas.openxmlformats.org/drawingml/2006/main" lvl="1"/>
            <a:r xmlns:a="http://schemas.openxmlformats.org/drawingml/2006/main">
              <a:rPr lang="es" altLang="en-US" b="1" kern="1200" dirty="0">
                <a:solidFill>
                  <a:srgbClr val="006699"/>
                </a:solidFill>
                <a:latin typeface="+mj-lt"/>
                <a:cs typeface="+mn-cs"/>
              </a:rPr>
              <a:t>Nube híbrida </a:t>
            </a:r>
            <a:r xmlns:a="http://schemas.openxmlformats.org/drawingml/2006/main">
              <a:rPr lang="es" altLang="en-US" dirty="0"/>
              <a:t>: incluye componentes de nube pública y privada</a:t>
            </a:r>
          </a:p>
          <a:p>
            <a:pPr xmlns:a="http://schemas.openxmlformats.org/drawingml/2006/main" lvl="1"/>
            <a:r xmlns:a="http://schemas.openxmlformats.org/drawingml/2006/main">
              <a:rPr lang="es" altLang="en-US" dirty="0"/>
              <a:t>Software como servicio ( </a:t>
            </a:r>
            <a:r xmlns:a="http://schemas.openxmlformats.org/drawingml/2006/main">
              <a:rPr lang="es" altLang="en-US" b="1" kern="1200" dirty="0">
                <a:solidFill>
                  <a:srgbClr val="006699"/>
                </a:solidFill>
                <a:latin typeface="+mj-lt"/>
                <a:cs typeface="+mn-cs"/>
              </a:rPr>
              <a:t>SaaS </a:t>
            </a:r>
            <a:r xmlns:a="http://schemas.openxmlformats.org/drawingml/2006/main">
              <a:rPr lang="es" altLang="en-US" dirty="0"/>
              <a:t>): una o más aplicaciones disponibles a través de Internet (es decir, procesador de textos).</a:t>
            </a:r>
          </a:p>
          <a:p>
            <a:pPr xmlns:a="http://schemas.openxmlformats.org/drawingml/2006/main" lvl="1"/>
            <a:r xmlns:a="http://schemas.openxmlformats.org/drawingml/2006/main">
              <a:rPr lang="es" altLang="en-US" dirty="0"/>
              <a:t>Plataforma como servicio ( </a:t>
            </a:r>
            <a:r xmlns:a="http://schemas.openxmlformats.org/drawingml/2006/main">
              <a:rPr lang="es" altLang="en-US" b="1" kern="1200" dirty="0">
                <a:solidFill>
                  <a:srgbClr val="006699"/>
                </a:solidFill>
                <a:latin typeface="+mj-lt"/>
                <a:cs typeface="+mn-cs"/>
              </a:rPr>
              <a:t>PaaS </a:t>
            </a:r>
            <a:r xmlns:a="http://schemas.openxmlformats.org/drawingml/2006/main">
              <a:rPr lang="es" altLang="en-US" dirty="0"/>
              <a:t>): pila de software lista para el uso de aplicaciones a través de Internet (es decir, un servidor de base de datos)</a:t>
            </a:r>
          </a:p>
          <a:p>
            <a:pPr xmlns:a="http://schemas.openxmlformats.org/drawingml/2006/main" lvl="1"/>
            <a:r xmlns:a="http://schemas.openxmlformats.org/drawingml/2006/main">
              <a:rPr lang="es" altLang="en-US" dirty="0"/>
              <a:t>Infraestructura como servicio ( </a:t>
            </a:r>
            <a:r xmlns:a="http://schemas.openxmlformats.org/drawingml/2006/main">
              <a:rPr lang="es" altLang="en-US" b="1" kern="1200" dirty="0">
                <a:solidFill>
                  <a:srgbClr val="006699"/>
                </a:solidFill>
                <a:latin typeface="+mj-lt"/>
                <a:cs typeface="+mn-cs"/>
              </a:rPr>
              <a:t>IaaS </a:t>
            </a:r>
            <a:r xmlns:a="http://schemas.openxmlformats.org/drawingml/2006/main">
              <a:rPr lang="es" altLang="en-US" dirty="0"/>
              <a:t>): servidores o almacenamiento disponibles a través de Internet (es decir, almacenamiento disponible para uso de respaldo)</a:t>
            </a:r>
          </a:p>
        </p:txBody>
      </p:sp>
    </p:spTree>
    <p:extLst>
      <p:ext uri="{BB962C8B-B14F-4D97-AF65-F5344CB8AC3E}">
        <p14:creationId xmlns:p14="http://schemas.microsoft.com/office/powerpoint/2010/main" val="281856564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id="{FD6537A6-ABBB-418B-A303-F33ED361BE06}"/>
              </a:ext>
            </a:extLst>
          </p:cNvPr>
          <p:cNvSpPr>
            <a:spLocks noGrp="1" noChangeArrowheads="1"/>
          </p:cNvSpPr>
          <p:nvPr>
            <p:ph type="body" idx="4294967295"/>
          </p:nvPr>
        </p:nvSpPr>
        <p:spPr>
          <a:xfrm>
            <a:off x="801688" y="1092200"/>
            <a:ext cx="7645400" cy="1571625"/>
          </a:xfrm>
        </p:spPr>
        <p:txBody>
          <a:bodyPr/>
          <a:lstStyle/>
          <a:p>
            <a:r xmlns:a="http://schemas.openxmlformats.org/drawingml/2006/main">
              <a:rPr lang="es" altLang="en-US" dirty="0"/>
              <a:t>Entornos de computación en la nube compuestos por sistemas operativos tradicionales, además de VMM y herramientas de administración de la nube</a:t>
            </a:r>
          </a:p>
          <a:p>
            <a:pPr xmlns:a="http://schemas.openxmlformats.org/drawingml/2006/main" lvl="1"/>
            <a:r xmlns:a="http://schemas.openxmlformats.org/drawingml/2006/main">
              <a:rPr lang="es" altLang="en-US" dirty="0"/>
              <a:t>La conectividad a Internet requiere seguridad como firewalls</a:t>
            </a:r>
            <a:endParaRPr xmlns:a="http://schemas.openxmlformats.org/drawingml/2006/main" lang="en-US" altLang="en-US" sz="800" dirty="0"/>
          </a:p>
          <a:p>
            <a:pPr xmlns:a="http://schemas.openxmlformats.org/drawingml/2006/main" lvl="1"/>
            <a:r xmlns:a="http://schemas.openxmlformats.org/drawingml/2006/main">
              <a:rPr lang="es" altLang="en-US" dirty="0"/>
              <a:t>Los balanceadores de carga distribuyen el tráfico entre múltiples aplicaciones</a:t>
            </a:r>
          </a:p>
        </p:txBody>
      </p:sp>
      <p:pic>
        <p:nvPicPr>
          <p:cNvPr id="108547" name="Picture 1" descr="1_21.pdf">
            <a:extLst>
              <a:ext uri="{FF2B5EF4-FFF2-40B4-BE49-F238E27FC236}">
                <a16:creationId xmlns:a16="http://schemas.microsoft.com/office/drawing/2014/main" id="{013FD59D-83E6-4294-8C1F-125F5B808E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0D4B5261-AC9E-4876-9921-245A28370181}"/>
              </a:ext>
            </a:extLst>
          </p:cNvPr>
          <p:cNvSpPr txBox="1">
            <a:spLocks noChangeArrowheads="1"/>
          </p:cNvSpPr>
          <p:nvPr/>
        </p:nvSpPr>
        <p:spPr bwMode="auto">
          <a:xfrm>
            <a:off x="1020762" y="220663"/>
            <a:ext cx="812323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a:lstStyle>
          <a:p>
            <a:pPr xmlns:a="http://schemas.openxmlformats.org/drawingml/2006/main" eaLnBrk="1" hangingPunct="1">
              <a:defRPr/>
            </a:pPr>
            <a:r xmlns:a="http://schemas.openxmlformats.org/drawingml/2006/main">
              <a:rPr lang="es" altLang="en-US" sz="2800" kern="0" dirty="0"/>
              <a:t>Computación en la nube (cont.)</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2697C8B9-0041-4830-8C83-5FF8CFAF01C1}"/>
              </a:ext>
            </a:extLst>
          </p:cNvPr>
          <p:cNvSpPr>
            <a:spLocks noGrp="1" noChangeArrowheads="1"/>
          </p:cNvSpPr>
          <p:nvPr>
            <p:ph type="title" idx="4294967295"/>
          </p:nvPr>
        </p:nvSpPr>
        <p:spPr>
          <a:xfrm>
            <a:off x="1058863" y="73025"/>
            <a:ext cx="8229600" cy="711200"/>
          </a:xfrm>
        </p:spPr>
        <p:txBody>
          <a:bodyPr/>
          <a:lstStyle/>
          <a:p>
            <a:r xmlns:a="http://schemas.openxmlformats.org/drawingml/2006/main">
              <a:rPr lang="es" altLang="en-US" sz="2800" dirty="0"/>
              <a:t>Sistemas integrados en tiempo real</a:t>
            </a:r>
          </a:p>
        </p:txBody>
      </p:sp>
      <p:sp>
        <p:nvSpPr>
          <p:cNvPr id="110595" name="Content Placeholder 2">
            <a:extLst>
              <a:ext uri="{FF2B5EF4-FFF2-40B4-BE49-F238E27FC236}">
                <a16:creationId xmlns:a16="http://schemas.microsoft.com/office/drawing/2014/main" id="{265F30E9-05CB-4D61-971C-5E1743F20FFE}"/>
              </a:ext>
            </a:extLst>
          </p:cNvPr>
          <p:cNvSpPr>
            <a:spLocks noGrp="1" noChangeArrowheads="1"/>
          </p:cNvSpPr>
          <p:nvPr>
            <p:ph idx="4294967295"/>
          </p:nvPr>
        </p:nvSpPr>
        <p:spPr>
          <a:xfrm>
            <a:off x="820738" y="1154113"/>
            <a:ext cx="7688262" cy="4530725"/>
          </a:xfrm>
        </p:spPr>
        <p:txBody>
          <a:bodyPr/>
          <a:lstStyle/>
          <a:p>
            <a:r xmlns:a="http://schemas.openxmlformats.org/drawingml/2006/main">
              <a:rPr lang="es" altLang="en-US" dirty="0"/>
              <a:t>Los sistemas integrados en tiempo real son la forma más frecuente de computadora.</a:t>
            </a:r>
          </a:p>
          <a:p>
            <a:pPr xmlns:a="http://schemas.openxmlformats.org/drawingml/2006/main" lvl="1"/>
            <a:r xmlns:a="http://schemas.openxmlformats.org/drawingml/2006/main">
              <a:rPr lang="es" altLang="en-US" dirty="0"/>
              <a:t>Variar considerable, propósito especial, SO de propósito limitado, </a:t>
            </a:r>
            <a:r xmlns:a="http://schemas.openxmlformats.org/drawingml/2006/main">
              <a:rPr lang="es" altLang="en-US" b="1" kern="1200" dirty="0">
                <a:solidFill>
                  <a:srgbClr val="006699"/>
                </a:solidFill>
                <a:latin typeface="+mj-lt"/>
                <a:cs typeface="+mn-cs"/>
              </a:rPr>
              <a:t>SO en tiempo real</a:t>
            </a:r>
          </a:p>
          <a:p>
            <a:pPr xmlns:a="http://schemas.openxmlformats.org/drawingml/2006/main" lvl="1"/>
            <a:r xmlns:a="http://schemas.openxmlformats.org/drawingml/2006/main">
              <a:rPr lang="es" altLang="en-US" dirty="0"/>
              <a:t>Usar expandir</a:t>
            </a:r>
          </a:p>
          <a:p>
            <a:r xmlns:a="http://schemas.openxmlformats.org/drawingml/2006/main">
              <a:rPr lang="es" altLang="en-US" dirty="0"/>
              <a:t>Muchos otros entornos informáticos especiales también</a:t>
            </a:r>
          </a:p>
          <a:p>
            <a:pPr xmlns:a="http://schemas.openxmlformats.org/drawingml/2006/main" lvl="1"/>
            <a:r xmlns:a="http://schemas.openxmlformats.org/drawingml/2006/main">
              <a:rPr lang="es" altLang="en-US" dirty="0"/>
              <a:t>Algunos tienen SO, otros realizan tareas sin SO</a:t>
            </a:r>
          </a:p>
          <a:p>
            <a:r xmlns:a="http://schemas.openxmlformats.org/drawingml/2006/main">
              <a:rPr lang="es" altLang="en-US" dirty="0"/>
              <a:t>El sistema operativo en tiempo real tiene limitaciones de tiempo fijas y bien definidas</a:t>
            </a:r>
          </a:p>
          <a:p>
            <a:pPr xmlns:a="http://schemas.openxmlformats.org/drawingml/2006/main" lvl="1"/>
            <a:r xmlns:a="http://schemas.openxmlformats.org/drawingml/2006/main">
              <a:rPr lang="es" altLang="en-US" dirty="0"/>
              <a:t>El procesamiento </a:t>
            </a:r>
            <a:r xmlns:a="http://schemas.openxmlformats.org/drawingml/2006/main">
              <a:rPr lang="es" altLang="en-US" b="1" i="1" dirty="0"/>
              <a:t>debe </a:t>
            </a:r>
            <a:r xmlns:a="http://schemas.openxmlformats.org/drawingml/2006/main">
              <a:rPr lang="es" altLang="en-US" dirty="0"/>
              <a:t>realizarse dentro de restricciones.</a:t>
            </a:r>
          </a:p>
          <a:p>
            <a:pPr xmlns:a="http://schemas.openxmlformats.org/drawingml/2006/main" lvl="1"/>
            <a:r xmlns:a="http://schemas.openxmlformats.org/drawingml/2006/main">
              <a:rPr lang="es" altLang="en-US" dirty="0"/>
              <a:t>Funcionamiento correcto sólo si se cumplen las restricciones</a:t>
            </a:r>
          </a:p>
          <a:p>
            <a:pPr lvl="1"/>
            <a:endParaRPr lang="en-US" altLang="en-US"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a:extLst>
              <a:ext uri="{FF2B5EF4-FFF2-40B4-BE49-F238E27FC236}">
                <a16:creationId xmlns:a16="http://schemas.microsoft.com/office/drawing/2014/main" id="{2E44F3F0-E6BE-450E-AA66-38706C8ED153}"/>
              </a:ext>
            </a:extLst>
          </p:cNvPr>
          <p:cNvSpPr>
            <a:spLocks noGrp="1" noChangeArrowheads="1"/>
          </p:cNvSpPr>
          <p:nvPr>
            <p:ph type="title" idx="4294967295"/>
          </p:nvPr>
        </p:nvSpPr>
        <p:spPr>
          <a:xfrm>
            <a:off x="982663" y="201613"/>
            <a:ext cx="7704137" cy="576262"/>
          </a:xfrm>
        </p:spPr>
        <p:txBody>
          <a:bodyPr/>
          <a:lstStyle/>
          <a:p>
            <a:r xmlns:a="http://schemas.openxmlformats.org/drawingml/2006/main">
              <a:rPr lang="es" altLang="en-US" sz="2800"/>
              <a:t>Sistemas operativos gratuitos y de código abierto</a:t>
            </a:r>
          </a:p>
        </p:txBody>
      </p:sp>
      <p:sp>
        <p:nvSpPr>
          <p:cNvPr id="111619" name="Content Placeholder 2">
            <a:extLst>
              <a:ext uri="{FF2B5EF4-FFF2-40B4-BE49-F238E27FC236}">
                <a16:creationId xmlns:a16="http://schemas.microsoft.com/office/drawing/2014/main" id="{4884E438-06FD-4EC5-ACD4-9B0F212ABB7B}"/>
              </a:ext>
            </a:extLst>
          </p:cNvPr>
          <p:cNvSpPr>
            <a:spLocks noGrp="1" noChangeArrowheads="1"/>
          </p:cNvSpPr>
          <p:nvPr>
            <p:ph idx="4294967295"/>
          </p:nvPr>
        </p:nvSpPr>
        <p:spPr>
          <a:xfrm>
            <a:off x="830263" y="1233488"/>
            <a:ext cx="7704137" cy="4530725"/>
          </a:xfrm>
        </p:spPr>
        <p:txBody>
          <a:bodyPr/>
          <a:lstStyle/>
          <a:p>
            <a:r xmlns:a="http://schemas.openxmlformats.org/drawingml/2006/main">
              <a:rPr lang="es" altLang="en-US" dirty="0"/>
              <a:t>Sistemas operativos disponibles en formato de código fuente en lugar de solo </a:t>
            </a:r>
            <a:r xmlns:a="http://schemas.openxmlformats.org/drawingml/2006/main">
              <a:rPr lang="es" altLang="en-US" b="1" kern="1200" dirty="0">
                <a:solidFill>
                  <a:srgbClr val="006699"/>
                </a:solidFill>
                <a:latin typeface="+mj-lt"/>
                <a:cs typeface="+mn-cs"/>
              </a:rPr>
              <a:t>código cerrado binario</a:t>
            </a:r>
            <a:r xmlns:a="http://schemas.openxmlformats.org/drawingml/2006/main">
              <a:rPr lang="es" altLang="en-US" b="1" dirty="0">
                <a:solidFill>
                  <a:srgbClr val="3366FF"/>
                </a:solidFill>
              </a:rPr>
              <a:t> </a:t>
            </a:r>
            <a:r xmlns:a="http://schemas.openxmlformats.org/drawingml/2006/main">
              <a:rPr lang="es" altLang="en-US" dirty="0"/>
              <a:t>y</a:t>
            </a:r>
            <a:r xmlns:a="http://schemas.openxmlformats.org/drawingml/2006/main">
              <a:rPr lang="es" altLang="en-US" b="1" dirty="0">
                <a:solidFill>
                  <a:srgbClr val="3366FF"/>
                </a:solidFill>
              </a:rPr>
              <a:t> </a:t>
            </a:r>
            <a:r xmlns:a="http://schemas.openxmlformats.org/drawingml/2006/main">
              <a:rPr lang="es" altLang="en-US" b="1" kern="1200" dirty="0">
                <a:solidFill>
                  <a:srgbClr val="006699"/>
                </a:solidFill>
                <a:latin typeface="+mj-lt"/>
                <a:cs typeface="+mn-cs"/>
              </a:rPr>
              <a:t>propiedad</a:t>
            </a:r>
          </a:p>
          <a:p>
            <a:r xmlns:a="http://schemas.openxmlformats.org/drawingml/2006/main">
              <a:rPr lang="es" altLang="en-US" dirty="0"/>
              <a:t>Contrarrestar el </a:t>
            </a:r>
            <a:r xmlns:a="http://schemas.openxmlformats.org/drawingml/2006/main">
              <a:rPr lang="es" altLang="en-US" dirty="0">
                <a:solidFill>
                  <a:srgbClr val="000000"/>
                </a:solidFill>
              </a:rPr>
              <a:t>movimiento </a:t>
            </a:r>
            <a:endParaRPr xmlns:a="http://schemas.openxmlformats.org/drawingml/2006/main" lang="en-US" altLang="en-US" sz="800" dirty="0">
              <a:solidFill>
                <a:srgbClr val="000000"/>
              </a:solidFill>
            </a:endParaRPr>
            <a:r xmlns:a="http://schemas.openxmlformats.org/drawingml/2006/main">
              <a:rPr lang="es" altLang="en-US" b="1" kern="1200" dirty="0">
                <a:solidFill>
                  <a:srgbClr val="006699"/>
                </a:solidFill>
                <a:latin typeface="+mj-lt"/>
                <a:cs typeface="+mn-cs"/>
              </a:rPr>
              <a:t>de protección de copias </a:t>
            </a:r>
            <a:r xmlns:a="http://schemas.openxmlformats.org/drawingml/2006/main">
              <a:rPr lang="es" altLang="en-US" dirty="0">
                <a:solidFill>
                  <a:srgbClr val="000000"/>
                </a:solidFill>
              </a:rPr>
              <a:t>y </a:t>
            </a:r>
            <a:r xmlns:a="http://schemas.openxmlformats.org/drawingml/2006/main">
              <a:rPr lang="es" altLang="en-US" b="1" kern="1200" dirty="0">
                <a:solidFill>
                  <a:srgbClr val="006699"/>
                </a:solidFill>
                <a:latin typeface="+mj-lt"/>
                <a:cs typeface="+mn-cs"/>
              </a:rPr>
              <a:t>gestión de derechos digitales </a:t>
            </a:r>
            <a:r xmlns:a="http://schemas.openxmlformats.org/drawingml/2006/main">
              <a:rPr lang="es" altLang="en-US" dirty="0"/>
              <a:t>( </a:t>
            </a:r>
            <a:r xmlns:a="http://schemas.openxmlformats.org/drawingml/2006/main">
              <a:rPr lang="es" altLang="en-US" b="1" kern="1200" dirty="0">
                <a:solidFill>
                  <a:srgbClr val="006699"/>
                </a:solidFill>
                <a:latin typeface="+mj-lt"/>
                <a:cs typeface="+mn-cs"/>
              </a:rPr>
              <a:t>DRM </a:t>
            </a:r>
            <a:r xmlns:a="http://schemas.openxmlformats.org/drawingml/2006/main">
              <a:rPr lang="es" altLang="en-US" dirty="0"/>
              <a:t>)</a:t>
            </a:r>
          </a:p>
          <a:p>
            <a:r xmlns:a="http://schemas.openxmlformats.org/drawingml/2006/main">
              <a:rPr lang="es" altLang="en-US" dirty="0">
                <a:solidFill>
                  <a:srgbClr val="000000"/>
                </a:solidFill>
              </a:rPr>
              <a:t>Iniciado por la </a:t>
            </a:r>
            <a:r xmlns:a="http://schemas.openxmlformats.org/drawingml/2006/main">
              <a:rPr lang="es" altLang="en-US" b="1" kern="1200" dirty="0">
                <a:solidFill>
                  <a:srgbClr val="006699"/>
                </a:solidFill>
                <a:latin typeface="+mj-lt"/>
                <a:cs typeface="+mn-cs"/>
              </a:rPr>
              <a:t>Free Software Foundation </a:t>
            </a:r>
            <a:r xmlns:a="http://schemas.openxmlformats.org/drawingml/2006/main">
              <a:rPr lang="es" altLang="en-US" dirty="0">
                <a:solidFill>
                  <a:srgbClr val="000000"/>
                </a:solidFill>
              </a:rPr>
              <a:t>( </a:t>
            </a:r>
            <a:r xmlns:a="http://schemas.openxmlformats.org/drawingml/2006/main">
              <a:rPr lang="es" altLang="en-US" b="1" kern="1200" dirty="0">
                <a:solidFill>
                  <a:srgbClr val="006699"/>
                </a:solidFill>
                <a:latin typeface="+mj-lt"/>
                <a:cs typeface="+mn-cs"/>
              </a:rPr>
              <a:t>FSF </a:t>
            </a:r>
            <a:r xmlns:a="http://schemas.openxmlformats.org/drawingml/2006/main">
              <a:rPr lang="es" altLang="en-US" dirty="0"/>
              <a:t>) </a:t>
            </a:r>
            <a:r xmlns:a="http://schemas.openxmlformats.org/drawingml/2006/main">
              <a:rPr lang="es" altLang="en-US" dirty="0">
                <a:solidFill>
                  <a:srgbClr val="000000"/>
                </a:solidFill>
              </a:rPr>
              <a:t>, que tiene </a:t>
            </a:r>
            <a:r xmlns:a="http://schemas.openxmlformats.org/drawingml/2006/main">
              <a:rPr lang="es" altLang="en-US" dirty="0">
                <a:solidFill>
                  <a:srgbClr val="000000"/>
                </a:solidFill>
              </a:rPr>
              <a:t>“ </a:t>
            </a:r>
            <a:r xmlns:a="http://schemas.openxmlformats.org/drawingml/2006/main">
              <a:rPr lang="es" altLang="ja-JP" dirty="0">
                <a:solidFill>
                  <a:srgbClr val="000000"/>
                </a:solidFill>
              </a:rPr>
              <a:t>copyleft </a:t>
            </a:r>
            <a:r xmlns:a="http://schemas.openxmlformats.org/drawingml/2006/main">
              <a:rPr lang="es" altLang="en-US" dirty="0">
                <a:solidFill>
                  <a:srgbClr val="000000"/>
                </a:solidFill>
              </a:rPr>
              <a:t>”</a:t>
            </a:r>
            <a:r xmlns:a="http://schemas.openxmlformats.org/drawingml/2006/main">
              <a:rPr lang="es" altLang="ja-JP" dirty="0">
                <a:solidFill>
                  <a:srgbClr val="000000"/>
                </a:solidFill>
              </a:rPr>
              <a:t> </a:t>
            </a:r>
            <a:r xmlns:a="http://schemas.openxmlformats.org/drawingml/2006/main">
              <a:rPr lang="es" altLang="ja-JP" b="1" kern="1200" dirty="0">
                <a:solidFill>
                  <a:srgbClr val="006699"/>
                </a:solidFill>
                <a:latin typeface="+mj-lt"/>
                <a:cs typeface="+mn-cs"/>
              </a:rPr>
              <a:t>Licencia pública GNU </a:t>
            </a:r>
            <a:r xmlns:a="http://schemas.openxmlformats.org/drawingml/2006/main">
              <a:rPr lang="es" altLang="ja-JP" dirty="0"/>
              <a:t>( </a:t>
            </a:r>
            <a:r xmlns:a="http://schemas.openxmlformats.org/drawingml/2006/main">
              <a:rPr lang="es" altLang="ja-JP" b="1" kern="1200" dirty="0">
                <a:solidFill>
                  <a:srgbClr val="006699"/>
                </a:solidFill>
                <a:latin typeface="+mj-lt"/>
                <a:cs typeface="+mn-cs"/>
              </a:rPr>
              <a:t>GPL </a:t>
            </a:r>
            <a:r xmlns:a="http://schemas.openxmlformats.org/drawingml/2006/main">
              <a:rPr lang="es" altLang="ja-JP" dirty="0"/>
              <a:t>)</a:t>
            </a:r>
          </a:p>
          <a:p>
            <a:pPr xmlns:a="http://schemas.openxmlformats.org/drawingml/2006/main" lvl="1"/>
            <a:r xmlns:a="http://schemas.openxmlformats.org/drawingml/2006/main">
              <a:rPr lang="es" altLang="en-US" sz="1600" dirty="0"/>
              <a:t>El software libre y el software de código abierto son dos ideas diferentes defendidas por diferentes grupos de personas.</a:t>
            </a:r>
          </a:p>
          <a:p>
            <a:pPr xmlns:a="http://schemas.openxmlformats.org/drawingml/2006/main" lvl="2"/>
            <a:r xmlns:a="http://schemas.openxmlformats.org/drawingml/2006/main">
              <a:rPr lang="es" altLang="en-US" sz="1600" dirty="0">
                <a:solidFill>
                  <a:srgbClr val="663300"/>
                </a:solidFill>
              </a:rPr>
              <a:t>http://gnu.org/philosophy/open-source-misses-the-point.html/</a:t>
            </a:r>
            <a:endParaRPr xmlns:a="http://schemas.openxmlformats.org/drawingml/2006/main" lang="en-US" altLang="en-US" sz="1600" b="1" dirty="0">
              <a:solidFill>
                <a:srgbClr val="663300"/>
              </a:solidFill>
            </a:endParaRPr>
          </a:p>
          <a:p>
            <a:r xmlns:a="http://schemas.openxmlformats.org/drawingml/2006/main">
              <a:rPr lang="es" altLang="en-US" dirty="0">
                <a:solidFill>
                  <a:srgbClr val="000000"/>
                </a:solidFill>
              </a:rPr>
              <a:t>Los ejemplos incluyen </a:t>
            </a:r>
            <a:r xmlns:a="http://schemas.openxmlformats.org/drawingml/2006/main">
              <a:rPr lang="es" altLang="en-US" b="1" kern="1200" dirty="0">
                <a:solidFill>
                  <a:srgbClr val="006699"/>
                </a:solidFill>
                <a:latin typeface="+mj-lt"/>
                <a:cs typeface="+mn-cs"/>
              </a:rPr>
              <a:t>GNU/Linux </a:t>
            </a:r>
            <a:r xmlns:a="http://schemas.openxmlformats.org/drawingml/2006/main">
              <a:rPr lang="es" altLang="en-US" dirty="0"/>
              <a:t>y </a:t>
            </a:r>
            <a:r xmlns:a="http://schemas.openxmlformats.org/drawingml/2006/main">
              <a:rPr lang="es" altLang="en-US" b="1" kern="1200" dirty="0">
                <a:solidFill>
                  <a:srgbClr val="006699"/>
                </a:solidFill>
                <a:latin typeface="+mj-lt"/>
                <a:cs typeface="+mn-cs"/>
              </a:rPr>
              <a:t>BSD UNIX </a:t>
            </a:r>
            <a:r xmlns:a="http://schemas.openxmlformats.org/drawingml/2006/main">
              <a:rPr lang="es" altLang="en-US" dirty="0">
                <a:solidFill>
                  <a:srgbClr val="000000"/>
                </a:solidFill>
              </a:rPr>
              <a:t>(incluido el núcleo de </a:t>
            </a:r>
            <a:r xmlns:a="http://schemas.openxmlformats.org/drawingml/2006/main">
              <a:rPr lang="es" altLang="en-US" b="1" kern="1200" dirty="0">
                <a:solidFill>
                  <a:srgbClr val="006699"/>
                </a:solidFill>
                <a:latin typeface="+mj-lt"/>
                <a:cs typeface="+mn-cs"/>
              </a:rPr>
              <a:t>Mac</a:t>
            </a:r>
            <a:r xmlns:a="http://schemas.openxmlformats.org/drawingml/2006/main">
              <a:rPr lang="es" altLang="en-US" b="1" dirty="0">
                <a:solidFill>
                  <a:srgbClr val="3366FF"/>
                </a:solidFill>
              </a:rPr>
              <a:t> </a:t>
            </a:r>
            <a:r xmlns:a="http://schemas.openxmlformats.org/drawingml/2006/main">
              <a:rPr lang="es" altLang="en-US" b="1" kern="1200" dirty="0">
                <a:solidFill>
                  <a:srgbClr val="006699"/>
                </a:solidFill>
                <a:latin typeface="+mj-lt"/>
                <a:cs typeface="+mn-cs"/>
              </a:rPr>
              <a:t>OS X </a:t>
            </a:r>
            <a:r xmlns:a="http://schemas.openxmlformats.org/drawingml/2006/main">
              <a:rPr lang="es" altLang="en-US" dirty="0">
                <a:solidFill>
                  <a:srgbClr val="000000"/>
                </a:solidFill>
              </a:rPr>
              <a:t>), y muchos más</a:t>
            </a:r>
          </a:p>
          <a:p>
            <a:r xmlns:a="http://schemas.openxmlformats.org/drawingml/2006/main">
              <a:rPr lang="es" altLang="en-US" dirty="0">
                <a:solidFill>
                  <a:srgbClr val="000000"/>
                </a:solidFill>
              </a:rPr>
              <a:t>Puede usar VMM como VMware Player (gratis en Windows), </a:t>
            </a:r>
            <a:r xmlns:a="http://schemas.openxmlformats.org/drawingml/2006/main">
              <a:rPr lang="es" altLang="en-US" dirty="0" err="1">
                <a:solidFill>
                  <a:srgbClr val="000000"/>
                </a:solidFill>
              </a:rPr>
              <a:t>Virtualbox </a:t>
            </a:r>
            <a:r xmlns:a="http://schemas.openxmlformats.org/drawingml/2006/main">
              <a:rPr lang="es" altLang="en-US" dirty="0">
                <a:solidFill>
                  <a:srgbClr val="000000"/>
                </a:solidFill>
              </a:rPr>
              <a:t>(código abierto y gratuito en muchas plataformas: </a:t>
            </a:r>
            <a:r xmlns:a="http://schemas.openxmlformats.org/drawingml/2006/main">
              <a:rPr lang="es" altLang="en-US" dirty="0"/>
              <a:t>http://www.virtualbox.com)</a:t>
            </a:r>
          </a:p>
          <a:p>
            <a:pPr xmlns:a="http://schemas.openxmlformats.org/drawingml/2006/main" lvl="1"/>
            <a:r xmlns:a="http://schemas.openxmlformats.org/drawingml/2006/main">
              <a:rPr lang="es" altLang="en-US" dirty="0">
                <a:solidFill>
                  <a:srgbClr val="000000"/>
                </a:solidFill>
              </a:rPr>
              <a:t>Úselo para ejecutar sistemas operativos invitados para exploración</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ECECFDC0-04E7-4125-BDC9-A8852EAD52A0}"/>
              </a:ext>
            </a:extLst>
          </p:cNvPr>
          <p:cNvSpPr>
            <a:spLocks noGrp="1" noChangeArrowheads="1"/>
          </p:cNvSpPr>
          <p:nvPr>
            <p:ph type="title" idx="4294967295"/>
          </p:nvPr>
        </p:nvSpPr>
        <p:spPr>
          <a:xfrm>
            <a:off x="1033463" y="198438"/>
            <a:ext cx="7534275" cy="576262"/>
          </a:xfrm>
        </p:spPr>
        <p:txBody>
          <a:bodyPr/>
          <a:lstStyle/>
          <a:p>
            <a:pPr xmlns:a="http://schemas.openxmlformats.org/drawingml/2006/main" eaLnBrk="1" hangingPunct="1"/>
            <a:r xmlns:a="http://schemas.openxmlformats.org/drawingml/2006/main">
              <a:rPr lang="es" altLang="en-US"/>
              <a:t>El estudio de los sistemas operativos</a:t>
            </a:r>
          </a:p>
        </p:txBody>
      </p:sp>
      <p:sp>
        <p:nvSpPr>
          <p:cNvPr id="113667" name="Rectangle 1">
            <a:extLst>
              <a:ext uri="{FF2B5EF4-FFF2-40B4-BE49-F238E27FC236}">
                <a16:creationId xmlns:a16="http://schemas.microsoft.com/office/drawing/2014/main"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xmlns:a="http://schemas.openxmlformats.org/drawingml/2006/main">
              <a:spcBef>
                <a:spcPct val="0"/>
              </a:spcBef>
              <a:buClrTx/>
              <a:buSzTx/>
              <a:buFontTx/>
              <a:buNone/>
            </a:pPr>
            <a:r xmlns:a="http://schemas.openxmlformats.org/drawingml/2006/main">
              <a:rPr kumimoji="0" lang="es" altLang="en-US" sz="1200">
                <a:latin typeface="Verdana" panose="020B0604030504040204" pitchFamily="34" charset="0"/>
              </a:rPr>
              <a:t>Nunca ha habido un momento más interesante para estudiar sistemas operativos, y nunca ha sido</a:t>
            </a:r>
          </a:p>
          <a:p>
            <a:pPr xmlns:a="http://schemas.openxmlformats.org/drawingml/2006/main">
              <a:spcBef>
                <a:spcPct val="0"/>
              </a:spcBef>
              <a:buClrTx/>
              <a:buSzTx/>
              <a:buFontTx/>
              <a:buNone/>
            </a:pPr>
            <a:r xmlns:a="http://schemas.openxmlformats.org/drawingml/2006/main">
              <a:rPr kumimoji="0" lang="es" altLang="en-US" sz="1200">
                <a:latin typeface="Verdana" panose="020B0604030504040204" pitchFamily="34" charset="0"/>
              </a:rPr>
              <a:t>más fácil. El movimiento de código abierto ha superado a los sistemas operativos, provocando que muchos de ellos sean</a:t>
            </a:r>
          </a:p>
          <a:p>
            <a:pPr xmlns:a="http://schemas.openxmlformats.org/drawingml/2006/main">
              <a:spcBef>
                <a:spcPct val="0"/>
              </a:spcBef>
              <a:buClrTx/>
              <a:buSzTx/>
              <a:buFontTx/>
              <a:buNone/>
            </a:pPr>
            <a:r xmlns:a="http://schemas.openxmlformats.org/drawingml/2006/main">
              <a:rPr kumimoji="0" lang="es" altLang="en-US" sz="1200">
                <a:latin typeface="Verdana" panose="020B0604030504040204" pitchFamily="34" charset="0"/>
              </a:rPr>
              <a:t>disponible en formato fuente y binario (ejecutable). La lista de operativos</a:t>
            </a:r>
          </a:p>
          <a:p>
            <a:pPr xmlns:a="http://schemas.openxmlformats.org/drawingml/2006/main">
              <a:spcBef>
                <a:spcPct val="0"/>
              </a:spcBef>
              <a:buClrTx/>
              <a:buSzTx/>
              <a:buFontTx/>
              <a:buNone/>
            </a:pPr>
            <a:r xmlns:a="http://schemas.openxmlformats.org/drawingml/2006/main">
              <a:rPr kumimoji="0" lang="es" altLang="en-US" sz="1200">
                <a:latin typeface="Verdana" panose="020B0604030504040204" pitchFamily="34" charset="0"/>
              </a:rPr>
              <a:t>Los sistemas disponibles en ambos formatos incluyen Linux, BUSD UNIX, Solaris y parte de macOS.</a:t>
            </a:r>
          </a:p>
          <a:p>
            <a:pPr xmlns:a="http://schemas.openxmlformats.org/drawingml/2006/main">
              <a:spcBef>
                <a:spcPct val="0"/>
              </a:spcBef>
              <a:buClrTx/>
              <a:buSzTx/>
              <a:buFontTx/>
              <a:buNone/>
            </a:pPr>
            <a:r xmlns:a="http://schemas.openxmlformats.org/drawingml/2006/main">
              <a:rPr kumimoji="0" lang="es" altLang="en-US" sz="1200">
                <a:latin typeface="Verdana" panose="020B0604030504040204" pitchFamily="34" charset="0"/>
              </a:rPr>
              <a:t>La disponibilidad de código fuente nos permite estudiar los sistemas operativos desde adentro hacia afuera.</a:t>
            </a:r>
          </a:p>
          <a:p>
            <a:pPr xmlns:a="http://schemas.openxmlformats.org/drawingml/2006/main">
              <a:spcBef>
                <a:spcPct val="0"/>
              </a:spcBef>
              <a:buClrTx/>
              <a:buSzTx/>
              <a:buFontTx/>
              <a:buNone/>
            </a:pPr>
            <a:r xmlns:a="http://schemas.openxmlformats.org/drawingml/2006/main">
              <a:rPr kumimoji="0" lang="es" altLang="en-US" sz="1200">
                <a:latin typeface="Verdana" panose="020B0604030504040204" pitchFamily="34" charset="0"/>
              </a:rPr>
              <a:t>Preguntas que antes sólo podíamos responder mirando la documentación o el comportamiento de un</a:t>
            </a:r>
          </a:p>
          <a:p>
            <a:pPr xmlns:a="http://schemas.openxmlformats.org/drawingml/2006/main">
              <a:spcBef>
                <a:spcPct val="0"/>
              </a:spcBef>
              <a:buClrTx/>
              <a:buSzTx/>
              <a:buFontTx/>
              <a:buNone/>
            </a:pPr>
            <a:r xmlns:a="http://schemas.openxmlformats.org/drawingml/2006/main">
              <a:rPr kumimoji="0" lang="es" altLang="en-US" sz="1200">
                <a:latin typeface="Verdana" panose="020B0604030504040204" pitchFamily="34" charset="0"/>
              </a:rPr>
              <a:t>sistema operativo ahora podemos responder examinando el código mismo.</a:t>
            </a:r>
          </a:p>
          <a:p>
            <a:pPr>
              <a:spcBef>
                <a:spcPct val="0"/>
              </a:spcBef>
              <a:buClrTx/>
              <a:buSzTx/>
              <a:buFontTx/>
              <a:buNone/>
            </a:pPr>
            <a:endParaRPr kumimoji="0" lang="en-US" altLang="en-US" sz="1200">
              <a:latin typeface="Verdana" panose="020B0604030504040204" pitchFamily="34" charset="0"/>
            </a:endParaRPr>
          </a:p>
          <a:p>
            <a:pPr xmlns:a="http://schemas.openxmlformats.org/drawingml/2006/main">
              <a:spcBef>
                <a:spcPct val="0"/>
              </a:spcBef>
              <a:buClrTx/>
              <a:buSzTx/>
              <a:buFontTx/>
              <a:buNone/>
            </a:pPr>
            <a:r xmlns:a="http://schemas.openxmlformats.org/drawingml/2006/main">
              <a:rPr kumimoji="0" lang="es" altLang="en-US" sz="1200">
                <a:latin typeface="Verdana" panose="020B0604030504040204" pitchFamily="34" charset="0"/>
              </a:rPr>
              <a:t>Los sistemas operativos que ya no son comercialmente viables también se han vuelto de código abierto, lo que permite</a:t>
            </a:r>
          </a:p>
          <a:p>
            <a:pPr xmlns:a="http://schemas.openxmlformats.org/drawingml/2006/main">
              <a:spcBef>
                <a:spcPct val="0"/>
              </a:spcBef>
              <a:buClrTx/>
              <a:buSzTx/>
              <a:buFontTx/>
              <a:buNone/>
            </a:pPr>
            <a:r xmlns:a="http://schemas.openxmlformats.org/drawingml/2006/main">
              <a:rPr kumimoji="0" lang="es" altLang="en-US" sz="1200">
                <a:latin typeface="Verdana" panose="020B0604030504040204" pitchFamily="34" charset="0"/>
              </a:rPr>
              <a:t>Nos permitió estudiar cómo funcionaban los sistemas en una época en la que había menos CPU, memoria y recursos de almacenamiento.</a:t>
            </a:r>
          </a:p>
          <a:p>
            <a:pPr xmlns:a="http://schemas.openxmlformats.org/drawingml/2006/main">
              <a:spcBef>
                <a:spcPct val="0"/>
              </a:spcBef>
              <a:buClrTx/>
              <a:buSzTx/>
              <a:buFontTx/>
              <a:buNone/>
            </a:pPr>
            <a:r xmlns:a="http://schemas.openxmlformats.org/drawingml/2006/main">
              <a:rPr kumimoji="0" lang="es" altLang="en-US" sz="1200">
                <a:latin typeface="Verdana" panose="020B0604030504040204" pitchFamily="34" charset="0"/>
              </a:rPr>
              <a:t>Está disponible una lista extensa pero incompleta de proyectos de sistemas operativos de código abierto.</a:t>
            </a:r>
          </a:p>
          <a:p>
            <a:pPr xmlns:a="http://schemas.openxmlformats.org/drawingml/2006/main">
              <a:spcBef>
                <a:spcPct val="0"/>
              </a:spcBef>
              <a:buClrTx/>
              <a:buSzTx/>
              <a:buFontTx/>
              <a:buNone/>
            </a:pPr>
            <a:r xmlns:a="http://schemas.openxmlformats.org/drawingml/2006/main">
              <a:rPr kumimoji="0" lang="es" altLang="en-US" sz="1200">
                <a:latin typeface="Verdana" panose="020B0604030504040204" pitchFamily="34" charset="0"/>
              </a:rPr>
              <a:t>de https://curlie.org/Computers/Software/Operating_Systems/Open_Source/</a:t>
            </a:r>
          </a:p>
          <a:p>
            <a:pPr>
              <a:spcBef>
                <a:spcPct val="0"/>
              </a:spcBef>
              <a:buClrTx/>
              <a:buSzTx/>
              <a:buFontTx/>
              <a:buNone/>
            </a:pPr>
            <a:endParaRPr kumimoji="0" lang="en-US" altLang="en-US" sz="1200">
              <a:latin typeface="Verdana" panose="020B0604030504040204" pitchFamily="34" charset="0"/>
            </a:endParaRPr>
          </a:p>
          <a:p>
            <a:pPr xmlns:a="http://schemas.openxmlformats.org/drawingml/2006/main">
              <a:spcBef>
                <a:spcPct val="0"/>
              </a:spcBef>
              <a:buClrTx/>
              <a:buSzTx/>
              <a:buFontTx/>
              <a:buNone/>
            </a:pPr>
            <a:r xmlns:a="http://schemas.openxmlformats.org/drawingml/2006/main">
              <a:rPr kumimoji="0" lang="es" altLang="en-US" sz="1200">
                <a:latin typeface="Verdana" panose="020B0604030504040204" pitchFamily="34" charset="0"/>
              </a:rPr>
              <a:t>Además, el auge de la virtualización como función informática convencional (y frecuentemente gratuita)</a:t>
            </a:r>
          </a:p>
          <a:p>
            <a:pPr xmlns:a="http://schemas.openxmlformats.org/drawingml/2006/main">
              <a:spcBef>
                <a:spcPct val="0"/>
              </a:spcBef>
              <a:buClrTx/>
              <a:buSzTx/>
              <a:buFontTx/>
              <a:buNone/>
            </a:pPr>
            <a:r xmlns:a="http://schemas.openxmlformats.org/drawingml/2006/main">
              <a:rPr kumimoji="0" lang="es" altLang="en-US" sz="1200">
                <a:latin typeface="Verdana" panose="020B0604030504040204" pitchFamily="34" charset="0"/>
              </a:rPr>
              <a:t>hace posible ejecutar muchos sistemas operativos sobre un sistema central. Por ejemplo, VMware</a:t>
            </a:r>
          </a:p>
          <a:p>
            <a:pPr xmlns:a="http://schemas.openxmlformats.org/drawingml/2006/main">
              <a:spcBef>
                <a:spcPct val="0"/>
              </a:spcBef>
              <a:buClrTx/>
              <a:buSzTx/>
              <a:buFontTx/>
              <a:buNone/>
            </a:pPr>
            <a:r xmlns:a="http://schemas.openxmlformats.org/drawingml/2006/main">
              <a:rPr kumimoji="0" lang="es" altLang="en-US" sz="1200">
                <a:latin typeface="Verdana" panose="020B0604030504040204" pitchFamily="34" charset="0"/>
              </a:rPr>
              <a:t>(http://www.vmware.com) proporciona un “reproductor” gratuito para Windows en el que cientos de archivos</a:t>
            </a:r>
          </a:p>
          <a:p>
            <a:pPr xmlns:a="http://schemas.openxmlformats.org/drawingml/2006/main">
              <a:spcBef>
                <a:spcPct val="0"/>
              </a:spcBef>
              <a:buClrTx/>
              <a:buSzTx/>
              <a:buFontTx/>
              <a:buNone/>
            </a:pPr>
            <a:r xmlns:a="http://schemas.openxmlformats.org/drawingml/2006/main">
              <a:rPr kumimoji="0" lang="es" altLang="en-US" sz="1200">
                <a:latin typeface="Verdana" panose="020B0604030504040204" pitchFamily="34" charset="0"/>
              </a:rPr>
              <a:t>Los “aparatos virtuales” pueden funcionar. Virtualbox (http://www.virtualbox.com) proporciona un software gratuito y de código abierto.</a:t>
            </a:r>
          </a:p>
          <a:p>
            <a:pPr xmlns:a="http://schemas.openxmlformats.org/drawingml/2006/main">
              <a:spcBef>
                <a:spcPct val="0"/>
              </a:spcBef>
              <a:buClrTx/>
              <a:buSzTx/>
              <a:buFontTx/>
              <a:buNone/>
            </a:pPr>
            <a:r xmlns:a="http://schemas.openxmlformats.org/drawingml/2006/main">
              <a:rPr kumimoji="0" lang="es" altLang="en-US" sz="1200">
                <a:latin typeface="Verdana" panose="020B0604030504040204" pitchFamily="34" charset="0"/>
              </a:rPr>
              <a:t>Administrador de máquinas virtuales en muchos sistemas operativos. Con estas herramientas, los estudiantes pueden probar</a:t>
            </a:r>
          </a:p>
          <a:p>
            <a:pPr xmlns:a="http://schemas.openxmlformats.org/drawingml/2006/main">
              <a:spcBef>
                <a:spcPct val="0"/>
              </a:spcBef>
              <a:buClrTx/>
              <a:buSzTx/>
              <a:buFontTx/>
              <a:buNone/>
            </a:pPr>
            <a:r xmlns:a="http://schemas.openxmlformats.org/drawingml/2006/main">
              <a:rPr kumimoji="0" lang="es" altLang="en-US" sz="1200">
                <a:latin typeface="Verdana" panose="020B0604030504040204" pitchFamily="34" charset="0"/>
              </a:rPr>
              <a:t>cientos de sistemas operativos sin hardware dedicado.</a:t>
            </a:r>
          </a:p>
          <a:p>
            <a:pPr>
              <a:spcBef>
                <a:spcPct val="0"/>
              </a:spcBef>
              <a:buClrTx/>
              <a:buSzTx/>
              <a:buFontTx/>
              <a:buNone/>
            </a:pPr>
            <a:endParaRPr kumimoji="0" lang="en-US" altLang="en-US" sz="1200">
              <a:latin typeface="Verdana" panose="020B0604030504040204" pitchFamily="34" charset="0"/>
            </a:endParaRPr>
          </a:p>
          <a:p>
            <a:pPr xmlns:a="http://schemas.openxmlformats.org/drawingml/2006/main">
              <a:spcBef>
                <a:spcPct val="0"/>
              </a:spcBef>
              <a:buClrTx/>
              <a:buSzTx/>
              <a:buFontTx/>
              <a:buNone/>
            </a:pPr>
            <a:r xmlns:a="http://schemas.openxmlformats.org/drawingml/2006/main">
              <a:rPr kumimoji="0" lang="es" altLang="en-US" sz="1200">
                <a:latin typeface="Verdana" panose="020B0604030504040204" pitchFamily="34" charset="0"/>
              </a:rPr>
              <a:t>La llegada de los sistemas operativos de código abierto también ha hecho que sea más fácil pasar de</a:t>
            </a:r>
          </a:p>
          <a:p>
            <a:pPr xmlns:a="http://schemas.openxmlformats.org/drawingml/2006/main">
              <a:spcBef>
                <a:spcPct val="0"/>
              </a:spcBef>
              <a:buClrTx/>
              <a:buSzTx/>
              <a:buFontTx/>
              <a:buNone/>
            </a:pPr>
            <a:r xmlns:a="http://schemas.openxmlformats.org/drawingml/2006/main">
              <a:rPr kumimoji="0" lang="es" altLang="en-US" sz="1200">
                <a:latin typeface="Verdana" panose="020B0604030504040204" pitchFamily="34" charset="0"/>
              </a:rPr>
              <a:t>De estudiante a desarrollador de sistemas operativos. Con algo de conocimiento, algo de esfuerzo e Internet</a:t>
            </a:r>
          </a:p>
          <a:p>
            <a:pPr xmlns:a="http://schemas.openxmlformats.org/drawingml/2006/main">
              <a:spcBef>
                <a:spcPct val="0"/>
              </a:spcBef>
              <a:buClrTx/>
              <a:buSzTx/>
              <a:buFontTx/>
              <a:buNone/>
            </a:pPr>
            <a:r xmlns:a="http://schemas.openxmlformats.org/drawingml/2006/main">
              <a:rPr kumimoji="0" lang="es" altLang="en-US" sz="1200">
                <a:latin typeface="Verdana" panose="020B0604030504040204" pitchFamily="34" charset="0"/>
              </a:rPr>
              <a:t>conexión, un estudiante puede incluso crear una nueva distribución de sistema operativo. Hace apenas unos años,</a:t>
            </a:r>
          </a:p>
          <a:p>
            <a:pPr xmlns:a="http://schemas.openxmlformats.org/drawingml/2006/main">
              <a:spcBef>
                <a:spcPct val="0"/>
              </a:spcBef>
              <a:buClrTx/>
              <a:buSzTx/>
              <a:buFontTx/>
              <a:buNone/>
            </a:pPr>
            <a:r xmlns:a="http://schemas.openxmlformats.org/drawingml/2006/main">
              <a:rPr kumimoji="0" lang="es" altLang="en-US" sz="1200">
                <a:latin typeface="Verdana" panose="020B0604030504040204" pitchFamily="34" charset="0"/>
              </a:rPr>
              <a:t>Era difícil o imposible acceder al código fuente. Ahora, dicho acceso está limitado únicamente por</a:t>
            </a:r>
          </a:p>
          <a:p>
            <a:pPr xmlns:a="http://schemas.openxmlformats.org/drawingml/2006/main">
              <a:spcBef>
                <a:spcPct val="0"/>
              </a:spcBef>
              <a:buClrTx/>
              <a:buSzTx/>
              <a:buFontTx/>
              <a:buNone/>
            </a:pPr>
            <a:r xmlns:a="http://schemas.openxmlformats.org/drawingml/2006/main">
              <a:rPr kumimoji="0" lang="es" altLang="en-US" sz="1200">
                <a:latin typeface="Verdana" panose="020B0604030504040204" pitchFamily="34" charset="0"/>
              </a:rPr>
              <a:t>cuánto interés, tiempo y espacio en disco tiene un estudiante.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6850503E-0C66-4E1F-85A5-04BB5FC518A5}"/>
              </a:ext>
            </a:extLst>
          </p:cNvPr>
          <p:cNvSpPr>
            <a:spLocks noGrp="1" noChangeArrowheads="1"/>
          </p:cNvSpPr>
          <p:nvPr>
            <p:ph type="title" idx="4294967295"/>
          </p:nvPr>
        </p:nvSpPr>
        <p:spPr>
          <a:xfrm>
            <a:off x="1041400" y="182563"/>
            <a:ext cx="7645400" cy="576262"/>
          </a:xfrm>
        </p:spPr>
        <p:txBody>
          <a:bodyPr/>
          <a:lstStyle/>
          <a:p>
            <a:pPr xmlns:a="http://schemas.openxmlformats.org/drawingml/2006/main" eaLnBrk="1" hangingPunct="1"/>
            <a:r xmlns:a="http://schemas.openxmlformats.org/drawingml/2006/main">
              <a:rPr lang="es" altLang="en-US" sz="2800"/>
              <a:t>Vista abstracta de los componentes de la computadora.</a:t>
            </a:r>
          </a:p>
        </p:txBody>
      </p:sp>
      <p:pic>
        <p:nvPicPr>
          <p:cNvPr id="13315" name="Picture 4">
            <a:extLst>
              <a:ext uri="{FF2B5EF4-FFF2-40B4-BE49-F238E27FC236}">
                <a16:creationId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248ED826-3203-40F8-B0D3-237827F65346}"/>
              </a:ext>
            </a:extLst>
          </p:cNvPr>
          <p:cNvSpPr>
            <a:spLocks noGrp="1" noChangeArrowheads="1"/>
          </p:cNvSpPr>
          <p:nvPr>
            <p:ph type="ctrTitle"/>
          </p:nvPr>
        </p:nvSpPr>
        <p:spPr/>
        <p:txBody>
          <a:bodyPr/>
          <a:lstStyle/>
          <a:p>
            <a:pPr xmlns:a="http://schemas.openxmlformats.org/drawingml/2006/main" eaLnBrk="1" hangingPunct="1"/>
            <a:r xmlns:a="http://schemas.openxmlformats.org/drawingml/2006/main">
              <a:rPr lang="es" altLang="en-US"/>
              <a:t>Fin del Capítulo 1</a:t>
            </a:r>
          </a:p>
        </p:txBody>
      </p:sp>
    </p:spTree>
    <p:extLst>
      <p:ext uri="{BB962C8B-B14F-4D97-AF65-F5344CB8AC3E}">
        <p14:creationId xmlns:p14="http://schemas.microsoft.com/office/powerpoint/2010/main" val="188065739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a16="http://schemas.microsoft.com/office/drawing/2014/main" id="{02D8B42B-EF2E-45B0-B775-843D1784DFC8}"/>
              </a:ext>
            </a:extLst>
          </p:cNvPr>
          <p:cNvSpPr>
            <a:spLocks noGrp="1" noChangeArrowheads="1"/>
          </p:cNvSpPr>
          <p:nvPr>
            <p:ph type="title"/>
          </p:nvPr>
        </p:nvSpPr>
        <p:spPr>
          <a:xfrm>
            <a:off x="457200" y="220663"/>
            <a:ext cx="8229600" cy="576262"/>
          </a:xfrm>
        </p:spPr>
        <p:txBody>
          <a:bodyPr/>
          <a:lstStyle/>
          <a:p>
            <a:r xmlns:a="http://schemas.openxmlformats.org/drawingml/2006/main">
              <a:rPr lang="es" altLang="en-US"/>
              <a:t>Estructuras de datos del núcleo</a:t>
            </a:r>
          </a:p>
        </p:txBody>
      </p:sp>
      <p:sp>
        <p:nvSpPr>
          <p:cNvPr id="3" name="Content Placeholder 2">
            <a:extLst>
              <a:ext uri="{FF2B5EF4-FFF2-40B4-BE49-F238E27FC236}">
                <a16:creationId xmlns:a16="http://schemas.microsoft.com/office/drawing/2014/main" id="{C11DE956-D8D2-CC41-A503-584A2927E681}"/>
              </a:ext>
            </a:extLst>
          </p:cNvPr>
          <p:cNvSpPr>
            <a:spLocks noGrp="1"/>
          </p:cNvSpPr>
          <p:nvPr>
            <p:ph idx="1"/>
          </p:nvPr>
        </p:nvSpPr>
        <p:spPr/>
        <p:txBody>
          <a:bodyPr/>
          <a:lstStyle/>
          <a:p>
            <a:pPr xmlns:a="http://schemas.openxmlformats.org/drawingml/2006/main">
              <a:defRPr/>
            </a:pPr>
            <a:r xmlns:a="http://schemas.openxmlformats.org/drawingml/2006/main">
              <a:rPr lang="es" dirty="0">
                <a:ea typeface="ＭＳ Ｐゴシック" charset="-128"/>
              </a:rPr>
              <a:t>Muchas estructuras de datos similares a las de programación estándar.</a:t>
            </a:r>
          </a:p>
          <a:p>
            <a:pPr xmlns:a="http://schemas.openxmlformats.org/drawingml/2006/main">
              <a:defRPr/>
            </a:pPr>
            <a:r xmlns:a="http://schemas.openxmlformats.org/drawingml/2006/main">
              <a:rPr lang="es" b="1" i="1" dirty="0">
                <a:ea typeface="ＭＳ Ｐゴシック" charset="-128"/>
              </a:rPr>
              <a:t>lista enlazada individualmente</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xmlns:a="http://schemas.openxmlformats.org/drawingml/2006/main">
              <a:defRPr/>
            </a:pPr>
            <a:r xmlns:a="http://schemas.openxmlformats.org/drawingml/2006/main">
              <a:rPr lang="es" b="1" i="1" dirty="0">
                <a:ea typeface="ＭＳ Ｐゴシック" charset="-128"/>
              </a:rPr>
              <a:t>lista doblemente enlazada</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xmlns:a="http://schemas.openxmlformats.org/drawingml/2006/main">
              <a:defRPr/>
            </a:pPr>
            <a:r xmlns:a="http://schemas.openxmlformats.org/drawingml/2006/main">
              <a:rPr lang="es" b="1" i="1" dirty="0">
                <a:ea typeface="ＭＳ Ｐゴシック" charset="-128"/>
              </a:rPr>
              <a:t>Lista circular enlazada</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Font typeface="Monotype Sorts" charse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a16="http://schemas.microsoft.com/office/drawing/2014/main" id="{4CBBE9AD-6B50-486E-B252-7F99E7A1C4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a16="http://schemas.microsoft.com/office/drawing/2014/main" id="{423A57C8-D754-48D8-8979-4E21B23665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a16="http://schemas.microsoft.com/office/drawing/2014/main" id="{5E7F7BE3-E7AF-4915-8591-E144B61CDF9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9963800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56A40C1-7358-4598-8602-0BC4B24F65A0}"/>
              </a:ext>
            </a:extLst>
          </p:cNvPr>
          <p:cNvSpPr>
            <a:spLocks noGrp="1" noChangeArrowheads="1"/>
          </p:cNvSpPr>
          <p:nvPr>
            <p:ph type="title"/>
          </p:nvPr>
        </p:nvSpPr>
        <p:spPr>
          <a:xfrm>
            <a:off x="457200" y="217488"/>
            <a:ext cx="8229600" cy="576262"/>
          </a:xfrm>
        </p:spPr>
        <p:txBody>
          <a:bodyPr/>
          <a:lstStyle/>
          <a:p>
            <a:r xmlns:a="http://schemas.openxmlformats.org/drawingml/2006/main">
              <a:rPr lang="es" altLang="en-US"/>
              <a:t>Estructuras de datos del núcleo</a:t>
            </a:r>
          </a:p>
        </p:txBody>
      </p:sp>
      <p:sp>
        <p:nvSpPr>
          <p:cNvPr id="98307" name="Content Placeholder 2">
            <a:extLst>
              <a:ext uri="{FF2B5EF4-FFF2-40B4-BE49-F238E27FC236}">
                <a16:creationId xmlns:a16="http://schemas.microsoft.com/office/drawing/2014/main" id="{0E8AFC19-2093-47C9-8C49-C7118EC3C581}"/>
              </a:ext>
            </a:extLst>
          </p:cNvPr>
          <p:cNvSpPr>
            <a:spLocks noGrp="1" noChangeArrowheads="1"/>
          </p:cNvSpPr>
          <p:nvPr>
            <p:ph sz="half" idx="1"/>
          </p:nvPr>
        </p:nvSpPr>
        <p:spPr>
          <a:xfrm>
            <a:off x="806450" y="1233488"/>
            <a:ext cx="5468938" cy="1604962"/>
          </a:xfrm>
        </p:spPr>
        <p:txBody>
          <a:bodyPr/>
          <a:lstStyle/>
          <a:p>
            <a:r xmlns:a="http://schemas.openxmlformats.org/drawingml/2006/main">
              <a:rPr lang="es" altLang="en-US" sz="1800" b="1">
                <a:solidFill>
                  <a:srgbClr val="3366FF"/>
                </a:solidFill>
              </a:rPr>
              <a:t>Árbol de búsqueda binaria </a:t>
            </a:r>
            <a:br xmlns:a="http://schemas.openxmlformats.org/drawingml/2006/main">
              <a:rPr lang="en-US" altLang="en-US" sz="1800"/>
            </a:br>
            <a:r xmlns:a="http://schemas.openxmlformats.org/drawingml/2006/main">
              <a:rPr lang="es" altLang="en-US" sz="1800"/>
              <a:t>izquierda &lt;= derecha</a:t>
            </a:r>
          </a:p>
          <a:p>
            <a:pPr xmlns:a="http://schemas.openxmlformats.org/drawingml/2006/main" lvl="1"/>
            <a:r xmlns:a="http://schemas.openxmlformats.org/drawingml/2006/main">
              <a:rPr lang="es" altLang="en-US" sz="1800"/>
              <a:t>El rendimiento de la búsqueda es </a:t>
            </a:r>
            <a:r xmlns:a="http://schemas.openxmlformats.org/drawingml/2006/main">
              <a:rPr lang="es" altLang="en-US" sz="1800" i="1"/>
              <a:t>O(n)</a:t>
            </a:r>
          </a:p>
          <a:p>
            <a:pPr xmlns:a="http://schemas.openxmlformats.org/drawingml/2006/main" lvl="1"/>
            <a:r xmlns:a="http://schemas.openxmlformats.org/drawingml/2006/main">
              <a:rPr lang="es" altLang="en-US" sz="1800" b="1">
                <a:solidFill>
                  <a:srgbClr val="3366FF"/>
                </a:solidFill>
              </a:rPr>
              <a:t>El árbol de búsqueda binario equilibrado </a:t>
            </a:r>
            <a:r xmlns:a="http://schemas.openxmlformats.org/drawingml/2006/main">
              <a:rPr lang="es" altLang="en-US" sz="1800"/>
              <a:t>es </a:t>
            </a:r>
            <a:r xmlns:a="http://schemas.openxmlformats.org/drawingml/2006/main">
              <a:rPr lang="es" altLang="en-US" sz="1800" i="1"/>
              <a:t>O(lg n)</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a:extLst>
              <a:ext uri="{FF2B5EF4-FFF2-40B4-BE49-F238E27FC236}">
                <a16:creationId xmlns:a16="http://schemas.microsoft.com/office/drawing/2014/main" id="{8A7EC466-9A66-4BE5-B140-99E2169313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479754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6DFC2181-041F-4221-8028-84EBEE448D21}"/>
              </a:ext>
            </a:extLst>
          </p:cNvPr>
          <p:cNvSpPr>
            <a:spLocks noGrp="1" noChangeArrowheads="1"/>
          </p:cNvSpPr>
          <p:nvPr>
            <p:ph type="title"/>
          </p:nvPr>
        </p:nvSpPr>
        <p:spPr>
          <a:xfrm>
            <a:off x="457200" y="217488"/>
            <a:ext cx="8229600" cy="576262"/>
          </a:xfrm>
        </p:spPr>
        <p:txBody>
          <a:bodyPr/>
          <a:lstStyle/>
          <a:p>
            <a:r xmlns:a="http://schemas.openxmlformats.org/drawingml/2006/main">
              <a:rPr lang="es" altLang="en-US"/>
              <a:t>Estructuras de datos del núcleo</a:t>
            </a:r>
          </a:p>
        </p:txBody>
      </p:sp>
      <p:sp>
        <p:nvSpPr>
          <p:cNvPr id="99331" name="Content Placeholder 2">
            <a:extLst>
              <a:ext uri="{FF2B5EF4-FFF2-40B4-BE49-F238E27FC236}">
                <a16:creationId xmlns:a16="http://schemas.microsoft.com/office/drawing/2014/main" id="{68AEA443-4F4C-44F5-BED3-7DA9622A4396}"/>
              </a:ext>
            </a:extLst>
          </p:cNvPr>
          <p:cNvSpPr>
            <a:spLocks noGrp="1" noChangeArrowheads="1"/>
          </p:cNvSpPr>
          <p:nvPr>
            <p:ph sz="half" idx="1"/>
          </p:nvPr>
        </p:nvSpPr>
        <p:spPr>
          <a:xfrm>
            <a:off x="806450" y="1233488"/>
            <a:ext cx="7726363" cy="4983162"/>
          </a:xfrm>
        </p:spPr>
        <p:txBody>
          <a:bodyPr/>
          <a:lstStyle/>
          <a:p>
            <a:r xmlns:a="http://schemas.openxmlformats.org/drawingml/2006/main">
              <a:rPr lang="es" altLang="en-US" sz="1800" b="1">
                <a:solidFill>
                  <a:srgbClr val="3366FF"/>
                </a:solidFill>
              </a:rPr>
              <a:t>La función hash </a:t>
            </a:r>
            <a:r xmlns:a="http://schemas.openxmlformats.org/drawingml/2006/main">
              <a:rPr lang="es" altLang="en-US" sz="1800"/>
              <a:t>puede crear un </a:t>
            </a:r>
            <a:r xmlns:a="http://schemas.openxmlformats.org/drawingml/2006/main">
              <a:rPr lang="es" altLang="en-US" sz="1800" b="1">
                <a:solidFill>
                  <a:srgbClr val="3366FF"/>
                </a:solidFill>
              </a:rPr>
              <a:t>mapa hash</a:t>
            </a: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pPr>
              <a:buFont typeface="Monotype Sorts" pitchFamily="-84" charset="2"/>
              <a:buNone/>
            </a:pPr>
            <a:endParaRPr lang="en-US" altLang="en-US" sz="1800" b="1" i="1">
              <a:solidFill>
                <a:srgbClr val="3366FF"/>
              </a:solidFill>
            </a:endParaRPr>
          </a:p>
          <a:p>
            <a:r xmlns:a="http://schemas.openxmlformats.org/drawingml/2006/main">
              <a:rPr lang="es" altLang="en-US" sz="1800" b="1">
                <a:solidFill>
                  <a:srgbClr val="3366FF"/>
                </a:solidFill>
              </a:rPr>
              <a:t>Mapa de bits </a:t>
            </a:r>
            <a:r xmlns:a="http://schemas.openxmlformats.org/drawingml/2006/main">
              <a:rPr lang="es" altLang="en-US" sz="1800"/>
              <a:t>: cadena de </a:t>
            </a:r>
            <a:r xmlns:a="http://schemas.openxmlformats.org/drawingml/2006/main">
              <a:rPr lang="es" altLang="en-US" sz="1800" i="1"/>
              <a:t>n </a:t>
            </a:r>
            <a:r xmlns:a="http://schemas.openxmlformats.org/drawingml/2006/main">
              <a:rPr lang="es" altLang="en-US" sz="1800"/>
              <a:t>dígitos binarios que representan el estado de </a:t>
            </a:r>
            <a:r xmlns:a="http://schemas.openxmlformats.org/drawingml/2006/main">
              <a:rPr lang="es" altLang="en-US" sz="1800" i="1"/>
              <a:t>n </a:t>
            </a:r>
            <a:r xmlns:a="http://schemas.openxmlformats.org/drawingml/2006/main">
              <a:rPr lang="es" altLang="en-US" sz="1800"/>
              <a:t>elementos</a:t>
            </a:r>
          </a:p>
          <a:p>
            <a:r xmlns:a="http://schemas.openxmlformats.org/drawingml/2006/main">
              <a:rPr lang="es" altLang="en-US" sz="1800"/>
              <a:t>Estructuras de datos de Linux definidas en </a:t>
            </a:r>
            <a:r xmlns:a="http://schemas.openxmlformats.org/drawingml/2006/main">
              <a:rPr lang="es" altLang="en-US" sz="1800"/>
              <a:t>archivos </a:t>
            </a:r>
            <a:r xmlns:a="http://schemas.openxmlformats.org/drawingml/2006/main">
              <a:rPr lang="es" altLang="en-US" sz="1800" b="1" i="1"/>
              <a:t>de inclusión </a:t>
            </a:r>
            <a:r xmlns:a="http://schemas.openxmlformats.org/drawingml/2006/main">
              <a:rPr lang="es" altLang="en-US" sz="1800">
                <a:latin typeface="Courier New" panose="02070309020205020404" pitchFamily="49" charset="0"/>
                <a:cs typeface="Courier New" panose="02070309020205020404" pitchFamily="49" charset="0"/>
              </a:rPr>
              <a:t>&lt;linux/list.h&gt;, &lt;linux/kfifo.h&gt;, &lt;linux/rbtree.h&gt;</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9332" name="Picture 3" descr="1_17.pdf">
            <a:extLst>
              <a:ext uri="{FF2B5EF4-FFF2-40B4-BE49-F238E27FC236}">
                <a16:creationId xmlns:a16="http://schemas.microsoft.com/office/drawing/2014/main" id="{AAB8F4DC-3B59-48C6-B567-82DFFF272A1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3735186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xmlns:a="http://schemas.openxmlformats.org/drawingml/2006/main" eaLnBrk="1" hangingPunct="1"/>
            <a:r xmlns:a="http://schemas.openxmlformats.org/drawingml/2006/main">
              <a:rPr lang="es" altLang="en-US"/>
              <a:t>Inicio de la computadora</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xmlns:a="http://schemas.openxmlformats.org/drawingml/2006/main">
              <a:rPr lang="es" altLang="en-US" b="1" dirty="0">
                <a:solidFill>
                  <a:srgbClr val="3366FF"/>
                </a:solidFill>
              </a:rPr>
              <a:t>programa de arranque</a:t>
            </a:r>
            <a:r xmlns:a="http://schemas.openxmlformats.org/drawingml/2006/main">
              <a:rPr lang="es" altLang="en-US" dirty="0">
                <a:solidFill>
                  <a:srgbClr val="3366FF"/>
                </a:solidFill>
              </a:rPr>
              <a:t> </a:t>
            </a:r>
            <a:r xmlns:a="http://schemas.openxmlformats.org/drawingml/2006/main">
              <a:rPr lang="es" altLang="en-US" dirty="0"/>
              <a:t>se carga al encender o reiniciar</a:t>
            </a:r>
          </a:p>
          <a:p>
            <a:pPr xmlns:a="http://schemas.openxmlformats.org/drawingml/2006/main" lvl="1"/>
            <a:r xmlns:a="http://schemas.openxmlformats.org/drawingml/2006/main">
              <a:rPr lang="es" altLang="en-US" dirty="0"/>
              <a:t>Normalmente se almacena en ROM o EPROM, generalmente conocido como </a:t>
            </a:r>
            <a:r xmlns:a="http://schemas.openxmlformats.org/drawingml/2006/main">
              <a:rPr lang="es" altLang="en-US" b="1" dirty="0">
                <a:solidFill>
                  <a:srgbClr val="3366FF"/>
                </a:solidFill>
              </a:rPr>
              <a:t>firmware</a:t>
            </a:r>
          </a:p>
          <a:p>
            <a:pPr xmlns:a="http://schemas.openxmlformats.org/drawingml/2006/main" lvl="1"/>
            <a:r xmlns:a="http://schemas.openxmlformats.org/drawingml/2006/main">
              <a:rPr lang="es" altLang="en-US" dirty="0"/>
              <a:t>Inicializa todos los aspectos del sistema.</a:t>
            </a:r>
          </a:p>
          <a:p>
            <a:pPr xmlns:a="http://schemas.openxmlformats.org/drawingml/2006/main" lvl="1"/>
            <a:r xmlns:a="http://schemas.openxmlformats.org/drawingml/2006/main">
              <a:rPr lang="es" altLang="en-US" dirty="0"/>
              <a:t>Carga el kernel del sistema operativo y comienza la ejecución.</a:t>
            </a:r>
          </a:p>
        </p:txBody>
      </p:sp>
    </p:spTree>
    <p:extLst>
      <p:ext uri="{BB962C8B-B14F-4D97-AF65-F5344CB8AC3E}">
        <p14:creationId xmlns:p14="http://schemas.microsoft.com/office/powerpoint/2010/main" val="4284892011"/>
      </p:ext>
    </p:extLst>
  </p:cSld>
  <p:clrMapOvr>
    <a:masterClrMapping/>
  </p:clrMapOvr>
  <p:transition spd="slow"/>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xmlns:a="http://schemas.openxmlformats.org/drawingml/2006/main" eaLnBrk="1" hangingPunct="1"/>
            <a:r xmlns:a="http://schemas.openxmlformats.org/drawingml/2006/main">
              <a:rPr lang="es" altLang="en-US" sz="2800" dirty="0"/>
              <a:t>Características de varios tipos de almacenamiento</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xmlns:a="http://schemas.openxmlformats.org/drawingml/2006/main">
              <a:buFont typeface="Monotype Sorts" pitchFamily="-84" charset="2"/>
              <a:buNone/>
              <a:defRPr/>
            </a:pPr>
            <a:r xmlns:a="http://schemas.openxmlformats.org/drawingml/2006/main">
              <a:rPr lang="es" dirty="0">
                <a:ea typeface="ＭＳ Ｐゴシック" charset="0"/>
                <a:cs typeface="ＭＳ Ｐゴシック" charset="0"/>
              </a:rPr>
              <a:t>El movimiento entre niveles de jerarquía de almacenamiento puede ser explícito o implícito.</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394902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457200" y="201613"/>
            <a:ext cx="8126413" cy="576262"/>
          </a:xfrm>
        </p:spPr>
        <p:txBody>
          <a:bodyPr/>
          <a:lstStyle/>
          <a:p>
            <a:r xmlns:a="http://schemas.openxmlformats.org/drawingml/2006/main">
              <a:rPr lang="es" altLang="en-US" dirty="0"/>
              <a:t>Qué hacen los sistemas operativos</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xmlns:a="http://schemas.openxmlformats.org/drawingml/2006/main">
              <a:rPr lang="es" altLang="en-US" dirty="0"/>
              <a:t>Depende del punto de vista</a:t>
            </a:r>
          </a:p>
          <a:p>
            <a:r xmlns:a="http://schemas.openxmlformats.org/drawingml/2006/main">
              <a:rPr lang="es" altLang="en-US" dirty="0"/>
              <a:t>Los usuarios quieren comodidad, </a:t>
            </a:r>
            <a:r xmlns:a="http://schemas.openxmlformats.org/drawingml/2006/main">
              <a:rPr lang="es" altLang="en-US" b="1" dirty="0">
                <a:solidFill>
                  <a:srgbClr val="006699"/>
                </a:solidFill>
                <a:latin typeface="+mj-lt"/>
              </a:rPr>
              <a:t>facilidad de uso </a:t>
            </a:r>
            <a:r xmlns:a="http://schemas.openxmlformats.org/drawingml/2006/main">
              <a:rPr lang="es" altLang="en-US" dirty="0"/>
              <a:t>y</a:t>
            </a:r>
            <a:r xmlns:a="http://schemas.openxmlformats.org/drawingml/2006/main">
              <a:rPr lang="es" altLang="en-US" b="1" dirty="0">
                <a:solidFill>
                  <a:srgbClr val="3366FF"/>
                </a:solidFill>
              </a:rPr>
              <a:t> </a:t>
            </a:r>
            <a:r xmlns:a="http://schemas.openxmlformats.org/drawingml/2006/main">
              <a:rPr lang="es" altLang="en-US" b="1" dirty="0">
                <a:solidFill>
                  <a:srgbClr val="006699"/>
                </a:solidFill>
                <a:latin typeface="+mj-lt"/>
              </a:rPr>
              <a:t>Buen rendimiento</a:t>
            </a:r>
          </a:p>
          <a:p>
            <a:pPr xmlns:a="http://schemas.openxmlformats.org/drawingml/2006/main" lvl="1"/>
            <a:r xmlns:a="http://schemas.openxmlformats.org/drawingml/2006/main">
              <a:rPr lang="es" altLang="en-US" dirty="0"/>
              <a:t>No </a:t>
            </a:r>
            <a:r xmlns:a="http://schemas.openxmlformats.org/drawingml/2006/main">
              <a:rPr lang="es" altLang="en-US" dirty="0"/>
              <a:t>te </a:t>
            </a:r>
            <a:r xmlns:a="http://schemas.openxmlformats.org/drawingml/2006/main">
              <a:rPr lang="es" altLang="ja-JP" dirty="0"/>
              <a:t>preocupes por </a:t>
            </a:r>
            <a:r xmlns:a="http://schemas.openxmlformats.org/drawingml/2006/main">
              <a:rPr lang="es" altLang="ja-JP" b="1" dirty="0">
                <a:solidFill>
                  <a:srgbClr val="006699"/>
                </a:solidFill>
                <a:latin typeface="+mj-lt"/>
              </a:rPr>
              <a:t>la utilización de recursos</a:t>
            </a:r>
          </a:p>
          <a:p>
            <a:r xmlns:a="http://schemas.openxmlformats.org/drawingml/2006/main">
              <a:rPr lang="es" altLang="en-US" dirty="0"/>
              <a:t>Pero una computadora compartida, como </a:t>
            </a:r>
            <a:r xmlns:a="http://schemas.openxmlformats.org/drawingml/2006/main">
              <a:rPr lang="es" altLang="en-US" b="1" dirty="0">
                <a:solidFill>
                  <a:srgbClr val="006699"/>
                </a:solidFill>
                <a:latin typeface="+mj-lt"/>
              </a:rPr>
              <a:t>una mainframe </a:t>
            </a:r>
            <a:r xmlns:a="http://schemas.openxmlformats.org/drawingml/2006/main">
              <a:rPr lang="es" altLang="en-US" dirty="0"/>
              <a:t>o </a:t>
            </a:r>
            <a:r xmlns:a="http://schemas.openxmlformats.org/drawingml/2006/main">
              <a:rPr lang="es" altLang="en-US" b="1" dirty="0">
                <a:solidFill>
                  <a:srgbClr val="006699"/>
                </a:solidFill>
                <a:latin typeface="+mj-lt"/>
              </a:rPr>
              <a:t>una minicomputadora, </a:t>
            </a:r>
            <a:r xmlns:a="http://schemas.openxmlformats.org/drawingml/2006/main">
              <a:rPr lang="es" altLang="en-US" dirty="0"/>
              <a:t>debe mantener contentos a todos los usuarios.</a:t>
            </a:r>
          </a:p>
          <a:p>
            <a:pPr xmlns:a="http://schemas.openxmlformats.org/drawingml/2006/main" lvl="1"/>
            <a:r xmlns:a="http://schemas.openxmlformats.org/drawingml/2006/main">
              <a:rPr lang="es" altLang="en-US" dirty="0"/>
              <a:t>El sistema operativo es un </a:t>
            </a:r>
            <a:r xmlns:a="http://schemas.openxmlformats.org/drawingml/2006/main">
              <a:rPr lang="es" altLang="en-US" b="1" dirty="0">
                <a:solidFill>
                  <a:srgbClr val="006699"/>
                </a:solidFill>
                <a:latin typeface="+mj-lt"/>
              </a:rPr>
              <a:t>programa de control </a:t>
            </a:r>
            <a:r xmlns:a="http://schemas.openxmlformats.org/drawingml/2006/main">
              <a:rPr lang="es" altLang="en-US" dirty="0"/>
              <a:t>y </a:t>
            </a:r>
            <a:r xmlns:a="http://schemas.openxmlformats.org/drawingml/2006/main">
              <a:rPr lang="es" altLang="en-US" b="1" dirty="0">
                <a:solidFill>
                  <a:srgbClr val="006699"/>
                </a:solidFill>
                <a:latin typeface="+mj-lt"/>
              </a:rPr>
              <a:t>asignación de recursos </a:t>
            </a:r>
            <a:r xmlns:a="http://schemas.openxmlformats.org/drawingml/2006/main">
              <a:rPr lang="es" altLang="en-US" dirty="0"/>
              <a:t>que hace un uso eficiente del hardware y gestiona la ejecución de los programas del usuario.</a:t>
            </a:r>
          </a:p>
          <a:p>
            <a:r xmlns:a="http://schemas.openxmlformats.org/drawingml/2006/main">
              <a:rPr lang="es" altLang="en-US" dirty="0"/>
              <a:t>Los usuarios de sistemas dedicados, como </a:t>
            </a:r>
            <a:r xmlns:a="http://schemas.openxmlformats.org/drawingml/2006/main">
              <a:rPr lang="es" altLang="en-US" b="1" dirty="0">
                <a:solidFill>
                  <a:srgbClr val="006699"/>
                </a:solidFill>
                <a:latin typeface="+mj-lt"/>
              </a:rPr>
              <a:t>estaciones de trabajo, </a:t>
            </a:r>
            <a:r xmlns:a="http://schemas.openxmlformats.org/drawingml/2006/main">
              <a:rPr lang="es" altLang="en-US" dirty="0"/>
              <a:t>tienen recursos dedicados pero con frecuencia utilizan recursos compartidos de </a:t>
            </a:r>
            <a:r xmlns:a="http://schemas.openxmlformats.org/drawingml/2006/main">
              <a:rPr lang="es" altLang="en-US" b="1" dirty="0">
                <a:solidFill>
                  <a:srgbClr val="006699"/>
                </a:solidFill>
                <a:latin typeface="+mj-lt"/>
              </a:rPr>
              <a:t>servidores.</a:t>
            </a:r>
          </a:p>
          <a:p>
            <a:r xmlns:a="http://schemas.openxmlformats.org/drawingml/2006/main">
              <a:rPr lang="es" altLang="en-US" dirty="0">
                <a:solidFill>
                  <a:srgbClr val="000000"/>
                </a:solidFill>
              </a:rPr>
              <a:t>Los dispositivos móviles como teléfonos inteligentes y tabletas carecen de recursos y están optimizados para su usabilidad y duración de la batería.</a:t>
            </a:r>
          </a:p>
          <a:p>
            <a:pPr xmlns:a="http://schemas.openxmlformats.org/drawingml/2006/main" lvl="1"/>
            <a:r xmlns:a="http://schemas.openxmlformats.org/drawingml/2006/main">
              <a:rPr lang="es" altLang="en-US" dirty="0">
                <a:solidFill>
                  <a:srgbClr val="000000"/>
                </a:solidFill>
              </a:rPr>
              <a:t>Interfaces de usuario móviles como pantallas táctiles, reconocimiento de voz</a:t>
            </a:r>
          </a:p>
          <a:p>
            <a:r xmlns:a="http://schemas.openxmlformats.org/drawingml/2006/main">
              <a:rPr lang="es" altLang="en-US" dirty="0">
                <a:solidFill>
                  <a:srgbClr val="000000"/>
                </a:solidFill>
              </a:rPr>
              <a:t>Algunas computadoras tienen poca o ninguna interfaz de usuario, como las computadoras integradas en dispositivos y automóviles.</a:t>
            </a:r>
          </a:p>
          <a:p>
            <a:pPr xmlns:a="http://schemas.openxmlformats.org/drawingml/2006/main" lvl="1"/>
            <a:r xmlns:a="http://schemas.openxmlformats.org/drawingml/2006/main">
              <a:rPr lang="es" altLang="en-US" dirty="0">
                <a:solidFill>
                  <a:srgbClr val="000000"/>
                </a:solidFill>
              </a:rPr>
              <a:t>Ejecutar principalmente sin intervención del usuario</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2CEB20E3-5741-425B-8E23-5A7CB7B0B6E0}"/>
              </a:ext>
            </a:extLst>
          </p:cNvPr>
          <p:cNvSpPr>
            <a:spLocks noGrp="1" noChangeArrowheads="1"/>
          </p:cNvSpPr>
          <p:nvPr>
            <p:ph type="title" idx="4294967295"/>
          </p:nvPr>
        </p:nvSpPr>
        <p:spPr>
          <a:xfrm>
            <a:off x="1176338" y="195263"/>
            <a:ext cx="7342187" cy="576262"/>
          </a:xfrm>
        </p:spPr>
        <p:txBody>
          <a:bodyPr/>
          <a:lstStyle/>
          <a:p>
            <a:pPr xmlns:a="http://schemas.openxmlformats.org/drawingml/2006/main" eaLnBrk="1" hangingPunct="1"/>
            <a:r xmlns:a="http://schemas.openxmlformats.org/drawingml/2006/main">
              <a:rPr lang="es" altLang="en-US"/>
              <a:t>Definición de sistemas operativos</a:t>
            </a:r>
          </a:p>
        </p:txBody>
      </p:sp>
      <p:sp>
        <p:nvSpPr>
          <p:cNvPr id="16387" name="Rectangle 3">
            <a:extLst>
              <a:ext uri="{FF2B5EF4-FFF2-40B4-BE49-F238E27FC236}">
                <a16:creationId xmlns:a16="http://schemas.microsoft.com/office/drawing/2014/main" id="{BA616C95-31EB-4384-984E-E8D92B883E14}"/>
              </a:ext>
            </a:extLst>
          </p:cNvPr>
          <p:cNvSpPr>
            <a:spLocks noGrp="1" noChangeArrowheads="1"/>
          </p:cNvSpPr>
          <p:nvPr>
            <p:ph type="body" idx="4294967295"/>
          </p:nvPr>
        </p:nvSpPr>
        <p:spPr>
          <a:xfrm>
            <a:off x="755650" y="1028700"/>
            <a:ext cx="7441293" cy="4196443"/>
          </a:xfrm>
        </p:spPr>
        <p:txBody>
          <a:bodyPr/>
          <a:lstStyle/>
          <a:p>
            <a:pPr>
              <a:buFont typeface="Monotype Sorts" pitchFamily="-84" charset="2"/>
              <a:buNone/>
            </a:pPr>
            <a:endParaRPr lang="en-US" altLang="en-US" dirty="0"/>
          </a:p>
          <a:p>
            <a:r xmlns:a="http://schemas.openxmlformats.org/drawingml/2006/main">
              <a:rPr lang="es" altLang="en-US" dirty="0"/>
              <a:t>Term OS cubre muchas funciones</a:t>
            </a:r>
          </a:p>
          <a:p>
            <a:pPr xmlns:a="http://schemas.openxmlformats.org/drawingml/2006/main" lvl="1"/>
            <a:r xmlns:a="http://schemas.openxmlformats.org/drawingml/2006/main">
              <a:rPr lang="es" altLang="en-US" dirty="0"/>
              <a:t>Debido a la infinidad de diseños y usos de los sistemas operativos</a:t>
            </a:r>
          </a:p>
          <a:p>
            <a:pPr xmlns:a="http://schemas.openxmlformats.org/drawingml/2006/main" lvl="1"/>
            <a:r xmlns:a="http://schemas.openxmlformats.org/drawingml/2006/main">
              <a:rPr lang="es" altLang="en-US" dirty="0"/>
              <a:t>Presente en tostadoras a través de barcos, naves espaciales, máquinas de juegos, televisores y sistemas de control industrial.</a:t>
            </a:r>
          </a:p>
          <a:p>
            <a:pPr xmlns:a="http://schemas.openxmlformats.org/drawingml/2006/main" lvl="1"/>
            <a:r xmlns:a="http://schemas.openxmlformats.org/drawingml/2006/main">
              <a:rPr lang="es" altLang="en-US" dirty="0"/>
              <a:t>Nació cuando las computadoras de uso fijo para militares se volvieron de uso más general y necesitaban gestión de recursos y control de programas.</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11658</TotalTime>
  <Words>4328</Words>
  <Application>Microsoft Office PowerPoint</Application>
  <PresentationFormat>On-screen Show (4:3)</PresentationFormat>
  <Paragraphs>522</Paragraphs>
  <Slides>75</Slides>
  <Notes>62</Notes>
  <HiddenSlides>2</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75</vt:i4>
      </vt:variant>
    </vt:vector>
  </HeadingPairs>
  <TitlesOfParts>
    <vt:vector size="84" baseType="lpstr">
      <vt:lpstr>Arial</vt:lpstr>
      <vt:lpstr>Courier New</vt:lpstr>
      <vt:lpstr>Helvetica</vt:lpstr>
      <vt:lpstr>Monotype Sorts</vt:lpstr>
      <vt:lpstr>Times New Roman</vt:lpstr>
      <vt:lpstr>Verdana</vt:lpstr>
      <vt:lpstr>Webdings</vt:lpstr>
      <vt:lpstr>Wingdings</vt:lpstr>
      <vt:lpstr>os-8</vt:lpstr>
      <vt:lpstr>Chapter 1:  Introduction</vt:lpstr>
      <vt:lpstr>Chapter 1: Introduction</vt:lpstr>
      <vt:lpstr>Objectives</vt:lpstr>
      <vt:lpstr>What Does the Term Operating System Mean?</vt:lpstr>
      <vt:lpstr>What is an Operating System?</vt:lpstr>
      <vt:lpstr>Computer System Structure</vt:lpstr>
      <vt:lpstr>Abstract View of Components of Computer</vt:lpstr>
      <vt:lpstr>What Operating Systems Do</vt:lpstr>
      <vt:lpstr>Defining Operating Systems</vt:lpstr>
      <vt:lpstr>Operating System Definition</vt:lpstr>
      <vt:lpstr>PowerPoint Presentation</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PowerPoint Presentation</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Virtualization</vt:lpstr>
      <vt:lpstr>Virtualization (cont.)</vt:lpstr>
      <vt:lpstr>Computing Environments - Virtualization</vt:lpstr>
      <vt:lpstr>Distributed Systems</vt:lpstr>
      <vt:lpstr>PowerPoint Presentation</vt:lpstr>
      <vt:lpstr>Computer-System Architecture</vt:lpstr>
      <vt:lpstr>Symmetric Multiprocessing Architecture</vt:lpstr>
      <vt:lpstr>Dual-Core Design</vt:lpstr>
      <vt:lpstr>Non-Uniform Memory Access System</vt:lpstr>
      <vt:lpstr>Clustered Systems</vt:lpstr>
      <vt:lpstr>Clustered Systems</vt:lpstr>
      <vt:lpstr>PC Motherboard</vt:lpstr>
      <vt:lpstr>PowerPoint Presentation</vt:lpstr>
      <vt:lpstr>Computing Environments</vt:lpstr>
      <vt:lpstr>Traditional</vt:lpstr>
      <vt:lpstr>Mobile</vt:lpstr>
      <vt:lpstr>Client Server</vt:lpstr>
      <vt:lpstr>Peer-to-Peer</vt:lpstr>
      <vt:lpstr>Cloud Computing</vt:lpstr>
      <vt:lpstr>Cloud Computing (Cont.)</vt:lpstr>
      <vt:lpstr>PowerPoint Presentation</vt:lpstr>
      <vt:lpstr>Real-Time Embedded Systems</vt:lpstr>
      <vt:lpstr>Free and Open-Source Operating Systems</vt:lpstr>
      <vt:lpstr>The Study of Operating Systems</vt:lpstr>
      <vt:lpstr>End of Chapter 1</vt:lpstr>
      <vt:lpstr>Kernel Data Structures</vt:lpstr>
      <vt:lpstr>Kernel Data Structures</vt:lpstr>
      <vt:lpstr>Kernel Data Structures</vt:lpstr>
      <vt:lpstr>Computer Startup</vt:lpstr>
      <vt:lpstr>Characteristics of Various Types of Storage</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Silberschatz, Avi</cp:lastModifiedBy>
  <cp:revision>253</cp:revision>
  <cp:lastPrinted>2001-06-14T13:58:17Z</cp:lastPrinted>
  <dcterms:created xsi:type="dcterms:W3CDTF">2011-01-13T23:43:38Z</dcterms:created>
  <dcterms:modified xsi:type="dcterms:W3CDTF">2020-02-14T23:29:11Z</dcterms:modified>
</cp:coreProperties>
</file>

<file path=docProps/thumbnail.jpeg>
</file>